
<file path=[Content_Types].xml><?xml version="1.0" encoding="utf-8"?>
<Types xmlns="http://schemas.openxmlformats.org/package/2006/content-types"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20"/>
  </p:notesMasterIdLst>
  <p:sldIdLst>
    <p:sldId id="271" r:id="rId2"/>
    <p:sldId id="272" r:id="rId3"/>
    <p:sldId id="305" r:id="rId4"/>
    <p:sldId id="323" r:id="rId5"/>
    <p:sldId id="306" r:id="rId6"/>
    <p:sldId id="266" r:id="rId7"/>
    <p:sldId id="265" r:id="rId8"/>
    <p:sldId id="328" r:id="rId9"/>
    <p:sldId id="273" r:id="rId10"/>
    <p:sldId id="268" r:id="rId11"/>
    <p:sldId id="274" r:id="rId12"/>
    <p:sldId id="301" r:id="rId13"/>
    <p:sldId id="261" r:id="rId14"/>
    <p:sldId id="324" r:id="rId15"/>
    <p:sldId id="325" r:id="rId16"/>
    <p:sldId id="326" r:id="rId17"/>
    <p:sldId id="327" r:id="rId18"/>
    <p:sldId id="322" r:id="rId19"/>
  </p:sldIdLst>
  <p:sldSz cx="9144000" cy="6858000" type="screen4x3"/>
  <p:notesSz cx="6735763" cy="9866313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Помірний стиль 2 –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9" autoAdjust="0"/>
    <p:restoredTop sz="94660"/>
  </p:normalViewPr>
  <p:slideViewPr>
    <p:cSldViewPr>
      <p:cViewPr varScale="1">
        <p:scale>
          <a:sx n="62" d="100"/>
          <a:sy n="62" d="100"/>
        </p:scale>
        <p:origin x="35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B0895-0B0B-4CC3-B9FA-F9C8A9C831C3}" type="datetimeFigureOut">
              <a:rPr lang="uk-UA" smtClean="0"/>
              <a:pPr/>
              <a:t>07.08.2023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427054-CB1F-4CA0-B6BD-6B5E2CF119D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31756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27054-CB1F-4CA0-B6BD-6B5E2CF119DE}" type="slidenum">
              <a:rPr lang="uk-UA" smtClean="0"/>
              <a:pPr/>
              <a:t>10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495602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09" cy="443984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Font typeface="Arial"/>
              <a:buNone/>
            </a:pPr>
            <a:endParaRPr sz="1100" b="0" i="0" u="none" strike="noStrike" cap="none" baseline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592AF-766F-4314-9D83-F7F49F957C15}" type="datetimeFigureOut">
              <a:rPr lang="uk-UA" smtClean="0"/>
              <a:pPr/>
              <a:t>07.08.2023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D9183-5448-4CEA-A698-8FC1FB18EBBC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69931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592AF-766F-4314-9D83-F7F49F957C15}" type="datetimeFigureOut">
              <a:rPr lang="uk-UA" smtClean="0"/>
              <a:pPr/>
              <a:t>07.08.2023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D9183-5448-4CEA-A698-8FC1FB18EBBC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90830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592AF-766F-4314-9D83-F7F49F957C15}" type="datetimeFigureOut">
              <a:rPr lang="uk-UA" smtClean="0"/>
              <a:pPr/>
              <a:t>07.08.2023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D9183-5448-4CEA-A698-8FC1FB18EBBC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89507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592AF-766F-4314-9D83-F7F49F957C15}" type="datetimeFigureOut">
              <a:rPr lang="uk-UA" smtClean="0"/>
              <a:pPr/>
              <a:t>07.08.2023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D9183-5448-4CEA-A698-8FC1FB18EBBC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4344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592AF-766F-4314-9D83-F7F49F957C15}" type="datetimeFigureOut">
              <a:rPr lang="uk-UA" smtClean="0"/>
              <a:pPr/>
              <a:t>07.08.2023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D9183-5448-4CEA-A698-8FC1FB18EBBC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708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592AF-766F-4314-9D83-F7F49F957C15}" type="datetimeFigureOut">
              <a:rPr lang="uk-UA" smtClean="0"/>
              <a:pPr/>
              <a:t>07.08.2023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D9183-5448-4CEA-A698-8FC1FB18EBBC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59020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592AF-766F-4314-9D83-F7F49F957C15}" type="datetimeFigureOut">
              <a:rPr lang="uk-UA" smtClean="0"/>
              <a:pPr/>
              <a:t>07.08.2023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D9183-5448-4CEA-A698-8FC1FB18EBBC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21807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592AF-766F-4314-9D83-F7F49F957C15}" type="datetimeFigureOut">
              <a:rPr lang="uk-UA" smtClean="0"/>
              <a:pPr/>
              <a:t>07.08.2023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D9183-5448-4CEA-A698-8FC1FB18EBBC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0470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592AF-766F-4314-9D83-F7F49F957C15}" type="datetimeFigureOut">
              <a:rPr lang="uk-UA" smtClean="0"/>
              <a:pPr/>
              <a:t>07.08.2023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D9183-5448-4CEA-A698-8FC1FB18EBBC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95345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592AF-766F-4314-9D83-F7F49F957C15}" type="datetimeFigureOut">
              <a:rPr lang="uk-UA" smtClean="0"/>
              <a:pPr/>
              <a:t>07.08.2023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D9183-5448-4CEA-A698-8FC1FB18EBBC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3090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592AF-766F-4314-9D83-F7F49F957C15}" type="datetimeFigureOut">
              <a:rPr lang="uk-UA" smtClean="0"/>
              <a:pPr/>
              <a:t>07.08.2023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D9183-5448-4CEA-A698-8FC1FB18EBBC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906998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592AF-766F-4314-9D83-F7F49F957C15}" type="datetimeFigureOut">
              <a:rPr lang="uk-UA" smtClean="0"/>
              <a:pPr/>
              <a:t>07.08.2023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D9183-5448-4CEA-A698-8FC1FB18EBBC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406314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592AF-766F-4314-9D83-F7F49F957C15}" type="datetimeFigureOut">
              <a:rPr lang="uk-UA" smtClean="0"/>
              <a:pPr/>
              <a:t>07.08.2023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D9183-5448-4CEA-A698-8FC1FB18EBBC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296393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592AF-766F-4314-9D83-F7F49F957C15}" type="datetimeFigureOut">
              <a:rPr lang="uk-UA" smtClean="0"/>
              <a:pPr/>
              <a:t>07.08.2023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D9183-5448-4CEA-A698-8FC1FB18EBBC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037490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592AF-766F-4314-9D83-F7F49F957C15}" type="datetimeFigureOut">
              <a:rPr lang="uk-UA" smtClean="0"/>
              <a:pPr/>
              <a:t>07.08.2023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D9183-5448-4CEA-A698-8FC1FB18EBBC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128714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592AF-766F-4314-9D83-F7F49F957C15}" type="datetimeFigureOut">
              <a:rPr lang="uk-UA" smtClean="0"/>
              <a:pPr/>
              <a:t>07.08.2023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D9183-5448-4CEA-A698-8FC1FB18EBBC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18015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1592AF-766F-4314-9D83-F7F49F957C15}" type="datetimeFigureOut">
              <a:rPr lang="uk-UA" smtClean="0"/>
              <a:pPr/>
              <a:t>07.08.2023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FAD9183-5448-4CEA-A698-8FC1FB18EBBC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33462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se/url?sa=t&amp;rct=j&amp;q=&amp;esrc=s&amp;source=web&amp;cd=&amp;ved=2ahUKEwic-eXhjYHyAhX8KVkFHbgZD6wQFjAIegQIQxAD&amp;url=https://dyskurs.net/lapky-ridshe/&amp;usg=AOvVaw0AEiKVpK8ZjmJTdZ1C57WS" TargetMode="External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Shape 1"/>
          <p:cNvSpPr txBox="1"/>
          <p:nvPr/>
        </p:nvSpPr>
        <p:spPr>
          <a:xfrm>
            <a:off x="311760" y="241920"/>
            <a:ext cx="8520120" cy="2322984"/>
          </a:xfrm>
          <a:prstGeom prst="rect">
            <a:avLst/>
          </a:prstGeom>
        </p:spPr>
        <p:txBody>
          <a:bodyPr tIns="91440" bIns="91440"/>
          <a:lstStyle/>
          <a:p>
            <a:endParaRPr lang="uk-UA" dirty="0"/>
          </a:p>
        </p:txBody>
      </p:sp>
      <p:sp>
        <p:nvSpPr>
          <p:cNvPr id="48" name="CustomShape 3"/>
          <p:cNvSpPr/>
          <p:nvPr/>
        </p:nvSpPr>
        <p:spPr>
          <a:xfrm>
            <a:off x="310584" y="2564904"/>
            <a:ext cx="8278920" cy="162000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lstStyle/>
          <a:p>
            <a:pPr algn="ctr"/>
            <a:r>
              <a:rPr lang="uk-UA" sz="4000" dirty="0" smtClean="0">
                <a:solidFill>
                  <a:srgbClr val="FF0000"/>
                </a:solidFill>
                <a:latin typeface="Arial Black" pitchFamily="34" charset="0"/>
              </a:rPr>
              <a:t>Звіт директора про роботу педагогічного </a:t>
            </a:r>
            <a:r>
              <a:rPr lang="uk-UA" sz="4000" dirty="0">
                <a:solidFill>
                  <a:srgbClr val="FF0000"/>
                </a:solidFill>
                <a:latin typeface="Arial Black" pitchFamily="34" charset="0"/>
              </a:rPr>
              <a:t>колективу </a:t>
            </a:r>
            <a:endParaRPr lang="uk-UA" sz="4000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algn="ctr"/>
            <a:r>
              <a:rPr lang="uk-UA" sz="4000" dirty="0" err="1" smtClean="0">
                <a:solidFill>
                  <a:srgbClr val="FF0000"/>
                </a:solidFill>
                <a:latin typeface="Arial Black" pitchFamily="34" charset="0"/>
              </a:rPr>
              <a:t>Бартатівського</a:t>
            </a:r>
            <a:r>
              <a:rPr lang="en-US" sz="4000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ru-RU" sz="4000" dirty="0" smtClean="0">
                <a:solidFill>
                  <a:srgbClr val="FF0000"/>
                </a:solidFill>
                <a:latin typeface="Arial Black" pitchFamily="34" charset="0"/>
              </a:rPr>
              <a:t>НВК </a:t>
            </a:r>
          </a:p>
          <a:p>
            <a:pPr algn="ctr"/>
            <a:r>
              <a:rPr lang="ru-RU" sz="4000" dirty="0" smtClean="0">
                <a:solidFill>
                  <a:srgbClr val="FF0000"/>
                </a:solidFill>
                <a:latin typeface="Arial Black" pitchFamily="34" charset="0"/>
              </a:rPr>
              <a:t>І-ІІ </a:t>
            </a:r>
            <a:r>
              <a:rPr lang="uk-UA" sz="4000" dirty="0" smtClean="0">
                <a:solidFill>
                  <a:srgbClr val="FF0000"/>
                </a:solidFill>
                <a:latin typeface="Arial Black" pitchFamily="34" charset="0"/>
              </a:rPr>
              <a:t>ступенів</a:t>
            </a:r>
          </a:p>
          <a:p>
            <a:pPr algn="ctr"/>
            <a:r>
              <a:rPr lang="uk-UA" sz="4000" dirty="0" smtClean="0">
                <a:solidFill>
                  <a:srgbClr val="FF0000"/>
                </a:solidFill>
                <a:latin typeface="Arial Black" pitchFamily="34" charset="0"/>
              </a:rPr>
              <a:t>за 2022 – 2023 н.р.</a:t>
            </a:r>
            <a:endParaRPr lang="uk-UA" sz="40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50" name="CustomShape 5"/>
          <p:cNvSpPr/>
          <p:nvPr/>
        </p:nvSpPr>
        <p:spPr>
          <a:xfrm>
            <a:off x="487080" y="5764880"/>
            <a:ext cx="8224200" cy="54432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lstStyle/>
          <a:p>
            <a:pPr algn="ctr">
              <a:lnSpc>
                <a:spcPct val="100000"/>
              </a:lnSpc>
            </a:pPr>
            <a:r>
              <a:rPr lang="uk-UA" sz="1600" b="1" dirty="0" err="1" smtClean="0">
                <a:solidFill>
                  <a:srgbClr val="000000"/>
                </a:solidFill>
              </a:rPr>
              <a:t>с.Бартатів</a:t>
            </a:r>
            <a:endParaRPr lang="uk-UA" sz="1600" b="1" dirty="0" smtClean="0">
              <a:solidFill>
                <a:srgbClr val="000000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uk-UA" sz="1600" b="1" dirty="0" smtClean="0"/>
              <a:t>2023</a:t>
            </a:r>
            <a:endParaRPr sz="1600" b="1" dirty="0"/>
          </a:p>
        </p:txBody>
      </p:sp>
      <p:pic>
        <p:nvPicPr>
          <p:cNvPr id="5" name="Рисунок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692696"/>
            <a:ext cx="276225" cy="38922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-108520" y="221442"/>
            <a:ext cx="8940400" cy="2169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180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          </a:t>
            </a:r>
          </a:p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en-US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en-US" sz="1100" b="1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en-US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en-US" sz="1100" b="1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            УКРАЇНА</a:t>
            </a:r>
            <a:endParaRPr kumimoji="0" lang="en-US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ГУМАНІТАРНЕ УПРАВЛІННЯ ГОРОДОЦЬКОЇ МІСЬКОЇ РАДИ</a:t>
            </a:r>
            <a:endParaRPr kumimoji="0" lang="en-US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БАРТАТІВСЬКИЙ НАВЧАЛЬНО-ВИХОВНИЙ КОМПЛЕКС І- ІІ СТУПЕНІВ</a:t>
            </a:r>
            <a:endParaRPr kumimoji="0" lang="en-US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en-US" sz="11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                                                 «ЗАКЛАД ЗАГАЛЬНОЇ СЕРЕДНЬОЇ ОСВІТИ-ЗАКЛАД ДОШКІЛЬНОЇ ОСВІТИ »</a:t>
            </a:r>
            <a:endParaRPr kumimoji="0" lang="en-US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ГОРОДОЦЬКОЇ МІСЬКОЇ РАДИ</a:t>
            </a:r>
            <a:r>
              <a:rPr lang="uk-UA" altLang="en-US" sz="800" dirty="0"/>
              <a:t> </a:t>
            </a:r>
            <a:r>
              <a:rPr kumimoji="0" lang="ru-RU" alt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ЛЬВІВСЬКОЇ ОБЛАСТІ</a:t>
            </a:r>
            <a:endParaRPr kumimoji="0" lang="en-US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</a:t>
            </a:r>
            <a:endParaRPr kumimoji="0" lang="ru-RU" alt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81551, с. </a:t>
            </a:r>
            <a:r>
              <a:rPr kumimoji="0" lang="ru-RU" altLang="en-US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Бартатів,вул</a:t>
            </a:r>
            <a:r>
              <a:rPr kumimoji="0" lang="ru-RU" alt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kumimoji="0" lang="ru-RU" altLang="en-US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Шкільна</a:t>
            </a:r>
            <a:r>
              <a:rPr kumimoji="0" lang="ru-RU" alt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70,   </a:t>
            </a:r>
            <a:r>
              <a:rPr kumimoji="0" lang="ru-RU" alt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код ЄДРПОУ</a:t>
            </a:r>
            <a:r>
              <a:rPr kumimoji="0" lang="ru-RU" alt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22345165,  </a:t>
            </a:r>
            <a:r>
              <a:rPr kumimoji="0" lang="en-US" altLang="en-US" sz="800" b="0" i="0" u="none" strike="noStrike" cap="none" normalizeH="0" baseline="0" dirty="0" err="1" smtClean="0">
                <a:ln>
                  <a:noFill/>
                </a:ln>
                <a:solidFill>
                  <a:srgbClr val="5F636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bartativskiynvk</a:t>
            </a:r>
            <a:r>
              <a:rPr kumimoji="0" lang="uk-UA" altLang="en-US" sz="800" b="0" i="0" u="none" strike="noStrike" cap="none" normalizeH="0" baseline="0" dirty="0" smtClean="0">
                <a:ln>
                  <a:noFill/>
                </a:ln>
                <a:solidFill>
                  <a:srgbClr val="5F636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@gmail.com</a:t>
            </a:r>
            <a:r>
              <a:rPr kumimoji="0" lang="ru-RU" alt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тел</a:t>
            </a:r>
            <a:r>
              <a:rPr kumimoji="0" lang="ru-RU" alt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.:0981072309</a:t>
            </a:r>
            <a:r>
              <a:rPr kumimoji="0" lang="ru-RU" alt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ru-RU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1731115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2708920"/>
            <a:ext cx="7024744" cy="1440160"/>
          </a:xfrm>
        </p:spPr>
        <p:txBody>
          <a:bodyPr/>
          <a:lstStyle/>
          <a:p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835696" y="4149080"/>
            <a:ext cx="7569405" cy="3193580"/>
          </a:xfrm>
          <a:noFill/>
        </p:spPr>
        <p:txBody>
          <a:bodyPr>
            <a:normAutofit/>
          </a:bodyPr>
          <a:lstStyle/>
          <a:p>
            <a:r>
              <a:rPr lang="uk-UA" b="1" dirty="0" smtClean="0">
                <a:solidFill>
                  <a:schemeClr val="bg1"/>
                </a:solidFill>
              </a:rPr>
              <a:t>форма власності - комунальна</a:t>
            </a:r>
            <a:endParaRPr lang="uk-UA" b="1" dirty="0">
              <a:solidFill>
                <a:schemeClr val="bg1"/>
              </a:solidFill>
            </a:endParaRPr>
          </a:p>
          <a:p>
            <a:r>
              <a:rPr lang="uk-UA" b="1" dirty="0">
                <a:solidFill>
                  <a:schemeClr val="bg1"/>
                </a:solidFill>
              </a:rPr>
              <a:t>юридична </a:t>
            </a:r>
            <a:r>
              <a:rPr lang="uk-UA" b="1" dirty="0" smtClean="0">
                <a:solidFill>
                  <a:schemeClr val="bg1"/>
                </a:solidFill>
              </a:rPr>
              <a:t>адреса – вул. Чорновола, 8а,       м. Городок, Львівська область</a:t>
            </a:r>
            <a:endParaRPr lang="uk-UA" b="1" dirty="0">
              <a:solidFill>
                <a:schemeClr val="bg1"/>
              </a:solidFill>
            </a:endParaRPr>
          </a:p>
          <a:p>
            <a:r>
              <a:rPr lang="uk-UA" b="1" dirty="0">
                <a:solidFill>
                  <a:schemeClr val="bg1"/>
                </a:solidFill>
              </a:rPr>
              <a:t>мова виховання та </a:t>
            </a:r>
            <a:r>
              <a:rPr lang="uk-UA" b="1" dirty="0" smtClean="0">
                <a:solidFill>
                  <a:schemeClr val="bg1"/>
                </a:solidFill>
              </a:rPr>
              <a:t>навчання - українська</a:t>
            </a:r>
            <a:endParaRPr lang="uk-UA" b="1" dirty="0">
              <a:solidFill>
                <a:schemeClr val="bg1"/>
              </a:solidFill>
            </a:endParaRPr>
          </a:p>
          <a:p>
            <a:r>
              <a:rPr lang="uk-UA" b="1" dirty="0" smtClean="0">
                <a:solidFill>
                  <a:schemeClr val="bg1"/>
                </a:solidFill>
              </a:rPr>
              <a:t>кількість </a:t>
            </a:r>
            <a:r>
              <a:rPr lang="uk-UA" b="1" dirty="0">
                <a:solidFill>
                  <a:schemeClr val="bg1"/>
                </a:solidFill>
              </a:rPr>
              <a:t>учнів у навчальному </a:t>
            </a:r>
            <a:r>
              <a:rPr lang="uk-UA" b="1" dirty="0" smtClean="0">
                <a:solidFill>
                  <a:schemeClr val="bg1"/>
                </a:solidFill>
              </a:rPr>
              <a:t>закладі – 697</a:t>
            </a:r>
          </a:p>
          <a:p>
            <a:endParaRPr lang="uk-UA" dirty="0">
              <a:solidFill>
                <a:schemeClr val="bg1"/>
              </a:solidFill>
            </a:endParaRPr>
          </a:p>
          <a:p>
            <a:pPr marL="68580" indent="0">
              <a:buNone/>
            </a:pPr>
            <a:endParaRPr lang="uk-UA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04664"/>
            <a:ext cx="8072651" cy="6056370"/>
          </a:xfrm>
          <a:prstGeom prst="rect">
            <a:avLst/>
          </a:prstGeom>
        </p:spPr>
      </p:pic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2130992"/>
              </p:ext>
            </p:extLst>
          </p:nvPr>
        </p:nvGraphicFramePr>
        <p:xfrm>
          <a:off x="1524000" y="404664"/>
          <a:ext cx="6096000" cy="6480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val="1060437241"/>
                    </a:ext>
                  </a:extLst>
                </a:gridCol>
              </a:tblGrid>
              <a:tr h="648072">
                <a:tc>
                  <a:txBody>
                    <a:bodyPr/>
                    <a:lstStyle/>
                    <a:p>
                      <a:r>
                        <a:rPr lang="uk-UA" sz="2800" dirty="0" err="1" smtClean="0">
                          <a:solidFill>
                            <a:schemeClr val="bg1"/>
                          </a:solidFill>
                        </a:rPr>
                        <a:t>Бартатівський</a:t>
                      </a:r>
                      <a:r>
                        <a:rPr lang="uk-UA" sz="2800" dirty="0" smtClean="0">
                          <a:solidFill>
                            <a:schemeClr val="bg1"/>
                          </a:solidFill>
                        </a:rPr>
                        <a:t> НВК І-ІІ ступенів</a:t>
                      </a:r>
                      <a:endParaRPr lang="en-US" sz="28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64005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83568" y="2852936"/>
            <a:ext cx="770485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u="sng" dirty="0" smtClean="0">
                <a:solidFill>
                  <a:srgbClr val="C00000"/>
                </a:solidFill>
              </a:rPr>
              <a:t>Форма власності –комунальна</a:t>
            </a:r>
          </a:p>
          <a:p>
            <a:r>
              <a:rPr lang="uk-UA" sz="2400" b="1" u="sng" dirty="0" smtClean="0">
                <a:solidFill>
                  <a:srgbClr val="C00000"/>
                </a:solidFill>
              </a:rPr>
              <a:t>Адреса- вул.  Шкільна ,70</a:t>
            </a:r>
          </a:p>
          <a:p>
            <a:r>
              <a:rPr lang="uk-UA" sz="2400" b="1" u="sng" dirty="0" smtClean="0">
                <a:solidFill>
                  <a:srgbClr val="C00000"/>
                </a:solidFill>
              </a:rPr>
              <a:t>с. </a:t>
            </a:r>
            <a:r>
              <a:rPr lang="uk-UA" sz="2400" b="1" u="sng" dirty="0" err="1" smtClean="0">
                <a:solidFill>
                  <a:srgbClr val="C00000"/>
                </a:solidFill>
              </a:rPr>
              <a:t>Бартатів</a:t>
            </a:r>
            <a:r>
              <a:rPr lang="uk-UA" sz="2400" b="1" u="sng" dirty="0" smtClean="0">
                <a:solidFill>
                  <a:srgbClr val="C00000"/>
                </a:solidFill>
              </a:rPr>
              <a:t>, Львівський район, Львівська область </a:t>
            </a:r>
          </a:p>
          <a:p>
            <a:r>
              <a:rPr lang="uk-UA" sz="2400" b="1" u="sng" dirty="0" smtClean="0">
                <a:solidFill>
                  <a:srgbClr val="C00000"/>
                </a:solidFill>
              </a:rPr>
              <a:t>Мова навчання та виховання – українська</a:t>
            </a:r>
          </a:p>
          <a:p>
            <a:r>
              <a:rPr lang="uk-UA" sz="2400" b="1" u="sng" dirty="0" smtClean="0">
                <a:solidFill>
                  <a:srgbClr val="C00000"/>
                </a:solidFill>
              </a:rPr>
              <a:t>Кількість учнів в навчальному закладі -81</a:t>
            </a:r>
          </a:p>
          <a:p>
            <a:r>
              <a:rPr lang="uk-UA" sz="2400" b="1" u="sng" dirty="0" smtClean="0">
                <a:solidFill>
                  <a:srgbClr val="C00000"/>
                </a:solidFill>
              </a:rPr>
              <a:t>Кількість вихованців в дошкільному відділенні «Веселка»- 14</a:t>
            </a:r>
            <a:endParaRPr lang="en-US" sz="2400" b="1" u="sng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935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кутник 2"/>
          <p:cNvSpPr/>
          <p:nvPr/>
        </p:nvSpPr>
        <p:spPr>
          <a:xfrm>
            <a:off x="395536" y="582067"/>
            <a:ext cx="813690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/>
              <a:t>Проблема, над якою </a:t>
            </a:r>
            <a:r>
              <a:rPr lang="uk-UA" sz="3200" b="1" dirty="0" smtClean="0"/>
              <a:t>працює</a:t>
            </a:r>
          </a:p>
          <a:p>
            <a:pPr algn="ctr"/>
            <a:r>
              <a:rPr lang="uk-UA" sz="3200" b="1" dirty="0" err="1" smtClean="0"/>
              <a:t>Бартатівський</a:t>
            </a:r>
            <a:r>
              <a:rPr lang="uk-UA" sz="3200" b="1" dirty="0" smtClean="0"/>
              <a:t> НВК І-ІІ ступенів</a:t>
            </a:r>
            <a:endParaRPr lang="uk-UA" sz="3200" dirty="0"/>
          </a:p>
          <a:p>
            <a:r>
              <a:rPr lang="uk-UA" sz="3200" b="1" dirty="0"/>
              <a:t> </a:t>
            </a:r>
            <a:endParaRPr lang="uk-UA" sz="3200" dirty="0"/>
          </a:p>
          <a:p>
            <a:pPr algn="ctr"/>
            <a:r>
              <a:rPr lang="uk-UA" sz="4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«Розвиток творчої ініціативи вчителя та учня на основі активних підходів до організації в освітньому процесі».</a:t>
            </a:r>
            <a:endParaRPr lang="uk-UA" sz="44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4400" dirty="0">
                <a:solidFill>
                  <a:srgbClr val="FF0000"/>
                </a:solidFill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667891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476672"/>
            <a:ext cx="7024744" cy="1143000"/>
          </a:xfrm>
        </p:spPr>
        <p:txBody>
          <a:bodyPr/>
          <a:lstStyle/>
          <a:p>
            <a:pPr algn="ctr"/>
            <a:r>
              <a:rPr lang="ru-RU" spc="-80" dirty="0" smtClean="0">
                <a:solidFill>
                  <a:srgbClr val="FF0000"/>
                </a:solidFill>
                <a:latin typeface="Arial"/>
                <a:cs typeface="Arial"/>
              </a:rPr>
              <a:t>Мета </a:t>
            </a:r>
            <a:r>
              <a:rPr lang="ru-RU" spc="-114" dirty="0" smtClean="0">
                <a:solidFill>
                  <a:srgbClr val="FF0000"/>
                </a:solidFill>
                <a:latin typeface="Arial"/>
                <a:cs typeface="Arial"/>
              </a:rPr>
              <a:t>стратегії </a:t>
            </a:r>
            <a:r>
              <a:rPr lang="ru-RU" spc="-160" dirty="0" smtClean="0">
                <a:solidFill>
                  <a:srgbClr val="FF0000"/>
                </a:solidFill>
                <a:latin typeface="Arial"/>
                <a:cs typeface="Arial"/>
              </a:rPr>
              <a:t>розвитку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700808"/>
            <a:ext cx="6777317" cy="20414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i="1" spc="-20" dirty="0" smtClean="0">
                <a:solidFill>
                  <a:srgbClr val="000000"/>
                </a:solidFill>
                <a:latin typeface="Times New Roman"/>
                <a:cs typeface="Times New Roman"/>
              </a:rPr>
              <a:t>визначити </a:t>
            </a:r>
            <a:r>
              <a:rPr lang="uk-UA" sz="2400" i="1" spc="-40" dirty="0" smtClean="0">
                <a:latin typeface="Times New Roman"/>
                <a:cs typeface="Times New Roman"/>
              </a:rPr>
              <a:t>перспективи </a:t>
            </a:r>
            <a:r>
              <a:rPr lang="uk-UA" sz="2400" i="1" spc="-60" dirty="0" smtClean="0">
                <a:latin typeface="Times New Roman"/>
                <a:cs typeface="Times New Roman"/>
              </a:rPr>
              <a:t>розвитку </a:t>
            </a:r>
            <a:r>
              <a:rPr lang="uk-UA" sz="2400" i="1" spc="-15" dirty="0" smtClean="0">
                <a:latin typeface="Times New Roman"/>
                <a:cs typeface="Times New Roman"/>
              </a:rPr>
              <a:t>закладу освіти</a:t>
            </a:r>
            <a:r>
              <a:rPr lang="uk-UA" sz="2400" i="1" spc="-90" dirty="0" smtClean="0">
                <a:latin typeface="Times New Roman"/>
                <a:cs typeface="Times New Roman"/>
              </a:rPr>
              <a:t>,</a:t>
            </a:r>
            <a:r>
              <a:rPr lang="uk-UA" sz="2400" i="1" spc="-15" dirty="0" smtClean="0">
                <a:latin typeface="Times New Roman"/>
                <a:cs typeface="Times New Roman"/>
              </a:rPr>
              <a:t> </a:t>
            </a:r>
            <a:r>
              <a:rPr lang="uk-UA" sz="2400" i="1" spc="35" dirty="0" smtClean="0">
                <a:latin typeface="Times New Roman"/>
                <a:cs typeface="Times New Roman"/>
              </a:rPr>
              <a:t>що 	</a:t>
            </a:r>
            <a:r>
              <a:rPr lang="uk-UA" sz="2400" i="1" spc="-55" dirty="0" smtClean="0">
                <a:latin typeface="Times New Roman"/>
                <a:cs typeface="Times New Roman"/>
              </a:rPr>
              <a:t>надає </a:t>
            </a:r>
            <a:r>
              <a:rPr lang="uk-UA" sz="2400" i="1" spc="-105" dirty="0" smtClean="0">
                <a:latin typeface="Times New Roman"/>
                <a:cs typeface="Times New Roman"/>
              </a:rPr>
              <a:t>якісну </a:t>
            </a:r>
            <a:r>
              <a:rPr lang="uk-UA" sz="2400" i="1" spc="-125" dirty="0" smtClean="0">
                <a:latin typeface="Times New Roman"/>
                <a:cs typeface="Times New Roman"/>
              </a:rPr>
              <a:t>с</a:t>
            </a:r>
            <a:r>
              <a:rPr lang="uk-UA" sz="2400" i="1" spc="-130" dirty="0" smtClean="0">
                <a:latin typeface="Times New Roman"/>
                <a:cs typeface="Times New Roman"/>
              </a:rPr>
              <a:t>у</a:t>
            </a:r>
            <a:r>
              <a:rPr lang="uk-UA" sz="2400" i="1" spc="-40" dirty="0" smtClean="0">
                <a:latin typeface="Times New Roman"/>
                <a:cs typeface="Times New Roman"/>
              </a:rPr>
              <a:t>ч</a:t>
            </a:r>
            <a:r>
              <a:rPr lang="uk-UA" sz="2400" i="1" spc="-30" dirty="0" smtClean="0">
                <a:latin typeface="Times New Roman"/>
                <a:cs typeface="Times New Roman"/>
              </a:rPr>
              <a:t>а</a:t>
            </a:r>
            <a:r>
              <a:rPr lang="uk-UA" sz="2400" i="1" spc="-85" dirty="0" smtClean="0">
                <a:latin typeface="Times New Roman"/>
                <a:cs typeface="Times New Roman"/>
              </a:rPr>
              <a:t>сну</a:t>
            </a:r>
            <a:r>
              <a:rPr lang="uk-UA" sz="2400" i="1" spc="-20" dirty="0" smtClean="0">
                <a:latin typeface="Times New Roman"/>
                <a:cs typeface="Times New Roman"/>
              </a:rPr>
              <a:t> </a:t>
            </a:r>
            <a:r>
              <a:rPr lang="uk-UA" sz="2400" i="1" spc="-55" dirty="0" smtClean="0">
                <a:latin typeface="Times New Roman"/>
                <a:cs typeface="Times New Roman"/>
              </a:rPr>
              <a:t>ос</a:t>
            </a:r>
            <a:r>
              <a:rPr lang="uk-UA" sz="2400" i="1" spc="-45" dirty="0" smtClean="0">
                <a:latin typeface="Times New Roman"/>
                <a:cs typeface="Times New Roman"/>
              </a:rPr>
              <a:t>в</a:t>
            </a:r>
            <a:r>
              <a:rPr lang="uk-UA" sz="2400" i="1" spc="-130" dirty="0" smtClean="0">
                <a:latin typeface="Times New Roman"/>
                <a:cs typeface="Times New Roman"/>
              </a:rPr>
              <a:t>іту</a:t>
            </a:r>
            <a:r>
              <a:rPr lang="uk-UA" sz="2400" i="1" spc="-20" dirty="0" smtClean="0">
                <a:latin typeface="Times New Roman"/>
                <a:cs typeface="Times New Roman"/>
              </a:rPr>
              <a:t> </a:t>
            </a:r>
            <a:r>
              <a:rPr lang="uk-UA" sz="2400" i="1" spc="40" dirty="0" smtClean="0">
                <a:latin typeface="Times New Roman"/>
                <a:cs typeface="Times New Roman"/>
              </a:rPr>
              <a:t>ш</a:t>
            </a:r>
            <a:r>
              <a:rPr lang="uk-UA" sz="2400" i="1" spc="-25" dirty="0" smtClean="0">
                <a:latin typeface="Times New Roman"/>
                <a:cs typeface="Times New Roman"/>
              </a:rPr>
              <a:t>л</a:t>
            </a:r>
            <a:r>
              <a:rPr lang="uk-UA" sz="2400" i="1" spc="-75" dirty="0" smtClean="0">
                <a:latin typeface="Times New Roman"/>
                <a:cs typeface="Times New Roman"/>
              </a:rPr>
              <a:t>яхом</a:t>
            </a:r>
            <a:r>
              <a:rPr lang="uk-UA" sz="2400" i="1" dirty="0" smtClean="0">
                <a:latin typeface="Times New Roman"/>
                <a:cs typeface="Times New Roman"/>
              </a:rPr>
              <a:t> </a:t>
            </a:r>
            <a:r>
              <a:rPr lang="uk-UA" sz="2400" i="1" spc="-75" dirty="0" smtClean="0">
                <a:latin typeface="Times New Roman"/>
                <a:cs typeface="Times New Roman"/>
              </a:rPr>
              <a:t>віл</a:t>
            </a:r>
            <a:r>
              <a:rPr lang="uk-UA" sz="2400" i="1" spc="-95" dirty="0" smtClean="0">
                <a:latin typeface="Times New Roman"/>
                <a:cs typeface="Times New Roman"/>
              </a:rPr>
              <a:t>ь</a:t>
            </a:r>
            <a:r>
              <a:rPr lang="uk-UA" sz="2400" i="1" spc="10" dirty="0" smtClean="0">
                <a:latin typeface="Times New Roman"/>
                <a:cs typeface="Times New Roman"/>
              </a:rPr>
              <a:t>н</a:t>
            </a:r>
            <a:r>
              <a:rPr lang="uk-UA" sz="2400" i="1" spc="-65" dirty="0" smtClean="0">
                <a:latin typeface="Times New Roman"/>
                <a:cs typeface="Times New Roman"/>
              </a:rPr>
              <a:t>о</a:t>
            </a:r>
            <a:r>
              <a:rPr lang="uk-UA" sz="2400" i="1" spc="-50" dirty="0" smtClean="0">
                <a:latin typeface="Times New Roman"/>
                <a:cs typeface="Times New Roman"/>
              </a:rPr>
              <a:t>г</a:t>
            </a:r>
            <a:r>
              <a:rPr lang="uk-UA" sz="2400" i="1" spc="25" dirty="0" smtClean="0">
                <a:latin typeface="Times New Roman"/>
                <a:cs typeface="Times New Roman"/>
              </a:rPr>
              <a:t>о</a:t>
            </a:r>
            <a:r>
              <a:rPr lang="uk-UA" sz="2400" i="1" spc="-5" dirty="0" smtClean="0">
                <a:latin typeface="Times New Roman"/>
                <a:cs typeface="Times New Roman"/>
              </a:rPr>
              <a:t> 	</a:t>
            </a:r>
            <a:r>
              <a:rPr lang="uk-UA" sz="2400" i="1" spc="-25" dirty="0" smtClean="0">
                <a:latin typeface="Times New Roman"/>
                <a:cs typeface="Times New Roman"/>
              </a:rPr>
              <a:t>творчого</a:t>
            </a:r>
            <a:r>
              <a:rPr lang="uk-UA" sz="2400" i="1" dirty="0" smtClean="0">
                <a:latin typeface="Times New Roman"/>
                <a:cs typeface="Times New Roman"/>
              </a:rPr>
              <a:t> </a:t>
            </a:r>
            <a:r>
              <a:rPr lang="uk-UA" sz="2400" i="1" spc="10" dirty="0" smtClean="0">
                <a:latin typeface="Times New Roman"/>
                <a:cs typeface="Times New Roman"/>
              </a:rPr>
              <a:t>н</a:t>
            </a:r>
            <a:r>
              <a:rPr lang="uk-UA" sz="2400" i="1" spc="-85" dirty="0" smtClean="0">
                <a:latin typeface="Times New Roman"/>
                <a:cs typeface="Times New Roman"/>
              </a:rPr>
              <a:t>а</a:t>
            </a:r>
            <a:r>
              <a:rPr lang="uk-UA" sz="2400" i="1" spc="-65" dirty="0" smtClean="0">
                <a:latin typeface="Times New Roman"/>
                <a:cs typeface="Times New Roman"/>
              </a:rPr>
              <a:t>вч</a:t>
            </a:r>
            <a:r>
              <a:rPr lang="uk-UA" sz="2400" i="1" spc="-50" dirty="0" smtClean="0">
                <a:latin typeface="Times New Roman"/>
                <a:cs typeface="Times New Roman"/>
              </a:rPr>
              <a:t>а</a:t>
            </a:r>
            <a:r>
              <a:rPr lang="uk-UA" sz="2400" i="1" spc="10" dirty="0" smtClean="0">
                <a:latin typeface="Times New Roman"/>
                <a:cs typeface="Times New Roman"/>
              </a:rPr>
              <a:t>нн</a:t>
            </a:r>
            <a:r>
              <a:rPr lang="uk-UA" sz="2400" i="1" spc="-114" dirty="0" smtClean="0">
                <a:latin typeface="Times New Roman"/>
                <a:cs typeface="Times New Roman"/>
              </a:rPr>
              <a:t>я </a:t>
            </a:r>
            <a:r>
              <a:rPr lang="uk-UA" sz="2400" i="1" spc="-55" dirty="0" smtClean="0">
                <a:latin typeface="Times New Roman"/>
                <a:cs typeface="Times New Roman"/>
              </a:rPr>
              <a:t>враховуючи </a:t>
            </a:r>
            <a:r>
              <a:rPr lang="uk-UA" sz="2400" i="1" spc="-60" dirty="0" smtClean="0">
                <a:latin typeface="Times New Roman"/>
                <a:cs typeface="Times New Roman"/>
              </a:rPr>
              <a:t>суспільні 	</a:t>
            </a:r>
            <a:r>
              <a:rPr lang="uk-UA" sz="2400" i="1" spc="-20" dirty="0" smtClean="0">
                <a:latin typeface="Times New Roman"/>
                <a:cs typeface="Times New Roman"/>
              </a:rPr>
              <a:t>потреби, </a:t>
            </a:r>
            <a:r>
              <a:rPr lang="uk-UA" sz="2400" i="1" spc="-60" dirty="0" smtClean="0">
                <a:latin typeface="Times New Roman"/>
                <a:cs typeface="Times New Roman"/>
              </a:rPr>
              <a:t>зумовлені </a:t>
            </a:r>
            <a:r>
              <a:rPr lang="uk-UA" sz="2400" i="1" spc="-40" dirty="0" smtClean="0">
                <a:latin typeface="Times New Roman"/>
                <a:cs typeface="Times New Roman"/>
              </a:rPr>
              <a:t>розвитком </a:t>
            </a:r>
            <a:r>
              <a:rPr lang="uk-UA" sz="2400" i="1" spc="-80" dirty="0" smtClean="0">
                <a:latin typeface="Times New Roman"/>
                <a:cs typeface="Times New Roman"/>
              </a:rPr>
              <a:t>української  	</a:t>
            </a:r>
            <a:r>
              <a:rPr lang="uk-UA" sz="2400" i="1" spc="-70" dirty="0" smtClean="0">
                <a:latin typeface="Times New Roman"/>
                <a:cs typeface="Times New Roman"/>
              </a:rPr>
              <a:t>держави.</a:t>
            </a:r>
            <a:endParaRPr lang="uk-UA" sz="2400" i="1" dirty="0" smtClean="0">
              <a:latin typeface="Times New Roman"/>
              <a:cs typeface="Times New Roman"/>
            </a:endParaRPr>
          </a:p>
          <a:p>
            <a:pPr>
              <a:buNone/>
            </a:pPr>
            <a:endParaRPr lang="ru-RU" sz="2400" dirty="0"/>
          </a:p>
        </p:txBody>
      </p:sp>
      <p:sp>
        <p:nvSpPr>
          <p:cNvPr id="4" name="object 8"/>
          <p:cNvSpPr/>
          <p:nvPr/>
        </p:nvSpPr>
        <p:spPr>
          <a:xfrm>
            <a:off x="2699792" y="3789040"/>
            <a:ext cx="5861304" cy="21579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кутник 2"/>
          <p:cNvSpPr/>
          <p:nvPr/>
        </p:nvSpPr>
        <p:spPr>
          <a:xfrm>
            <a:off x="683568" y="332656"/>
            <a:ext cx="727280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uk-UA" sz="2000" b="1" dirty="0" smtClean="0"/>
          </a:p>
          <a:p>
            <a:pPr algn="ctr"/>
            <a:r>
              <a:rPr lang="uk-UA" sz="2000" b="1" dirty="0" smtClean="0">
                <a:solidFill>
                  <a:srgbClr val="FF0000"/>
                </a:solidFill>
              </a:rPr>
              <a:t>Для </a:t>
            </a:r>
            <a:r>
              <a:rPr lang="uk-UA" sz="2000" b="1" dirty="0">
                <a:solidFill>
                  <a:srgbClr val="FF0000"/>
                </a:solidFill>
              </a:rPr>
              <a:t>забезпечення єдності підходів </a:t>
            </a:r>
            <a:r>
              <a:rPr lang="uk-UA" sz="2000" b="1" dirty="0" smtClean="0">
                <a:solidFill>
                  <a:srgbClr val="FF0000"/>
                </a:solidFill>
              </a:rPr>
              <a:t> </a:t>
            </a:r>
            <a:r>
              <a:rPr lang="uk-UA" sz="2000" b="1" dirty="0">
                <a:solidFill>
                  <a:srgbClr val="FF0000"/>
                </a:solidFill>
              </a:rPr>
              <a:t>розв’язання </a:t>
            </a:r>
            <a:r>
              <a:rPr lang="uk-UA" sz="2000" b="1" dirty="0" smtClean="0">
                <a:solidFill>
                  <a:srgbClr val="FF0000"/>
                </a:solidFill>
              </a:rPr>
              <a:t>проблеми в </a:t>
            </a:r>
            <a:r>
              <a:rPr lang="uk-UA" sz="2000" b="1" dirty="0" err="1" smtClean="0">
                <a:solidFill>
                  <a:srgbClr val="FF0000"/>
                </a:solidFill>
              </a:rPr>
              <a:t>Бартатівському</a:t>
            </a:r>
            <a:r>
              <a:rPr lang="uk-UA" sz="2000" b="1" dirty="0" smtClean="0">
                <a:solidFill>
                  <a:srgbClr val="FF0000"/>
                </a:solidFill>
              </a:rPr>
              <a:t> НВК І-ІІ ст. відбувається </a:t>
            </a:r>
            <a:r>
              <a:rPr lang="uk-UA" sz="2000" b="1" dirty="0">
                <a:solidFill>
                  <a:srgbClr val="FF0000"/>
                </a:solidFill>
              </a:rPr>
              <a:t>за напрямками</a:t>
            </a:r>
            <a:r>
              <a:rPr lang="uk-UA" sz="2000" b="1" dirty="0" smtClean="0">
                <a:solidFill>
                  <a:srgbClr val="FF0000"/>
                </a:solidFill>
              </a:rPr>
              <a:t>:</a:t>
            </a:r>
          </a:p>
          <a:p>
            <a:pPr algn="ctr"/>
            <a:endParaRPr lang="uk-UA" sz="2000" b="1" dirty="0"/>
          </a:p>
          <a:p>
            <a:r>
              <a:rPr lang="uk-UA" sz="2000" dirty="0" smtClean="0"/>
              <a:t>1.Здобуття </a:t>
            </a:r>
            <a:r>
              <a:rPr lang="uk-UA" sz="2000" dirty="0"/>
              <a:t>загальної середньої освіти, формування творчої особистості </a:t>
            </a:r>
            <a:r>
              <a:rPr lang="uk-UA" sz="2000" dirty="0" smtClean="0"/>
              <a:t>дитини.</a:t>
            </a:r>
            <a:endParaRPr lang="uk-UA" sz="2000" dirty="0"/>
          </a:p>
          <a:p>
            <a:r>
              <a:rPr lang="uk-UA" sz="2000" dirty="0" smtClean="0"/>
              <a:t>2.Збереження </a:t>
            </a:r>
            <a:r>
              <a:rPr lang="uk-UA" sz="2000" dirty="0"/>
              <a:t>та зміцнення здоров’я учасників </a:t>
            </a:r>
            <a:r>
              <a:rPr lang="uk-UA" sz="2000" dirty="0" smtClean="0"/>
              <a:t>освітнього процесу.</a:t>
            </a:r>
            <a:endParaRPr lang="uk-UA" sz="2000" dirty="0"/>
          </a:p>
          <a:p>
            <a:r>
              <a:rPr lang="uk-UA" sz="2000" dirty="0" smtClean="0"/>
              <a:t>3.Родинне </a:t>
            </a:r>
            <a:r>
              <a:rPr lang="uk-UA" sz="2000" dirty="0"/>
              <a:t>виховання, відродження народних традицій</a:t>
            </a:r>
          </a:p>
          <a:p>
            <a:r>
              <a:rPr lang="uk-UA" sz="2000" dirty="0" smtClean="0"/>
              <a:t>4.Професійний </a:t>
            </a:r>
            <a:r>
              <a:rPr lang="uk-UA" sz="2000" dirty="0"/>
              <a:t>розвиток педагогічних працівників, вдосконалення </a:t>
            </a:r>
            <a:r>
              <a:rPr lang="uk-UA" sz="2000" dirty="0" smtClean="0"/>
              <a:t>освітнього  </a:t>
            </a:r>
            <a:r>
              <a:rPr lang="uk-UA" sz="2000" dirty="0"/>
              <a:t>процесу, впровадження інноваційних технологій</a:t>
            </a:r>
          </a:p>
          <a:p>
            <a:r>
              <a:rPr lang="uk-UA" sz="2000" dirty="0" smtClean="0"/>
              <a:t>5.Інформатизація </a:t>
            </a:r>
            <a:r>
              <a:rPr lang="uk-UA" sz="2000" dirty="0"/>
              <a:t>системи </a:t>
            </a:r>
            <a:r>
              <a:rPr lang="uk-UA" sz="2000" dirty="0" smtClean="0"/>
              <a:t>освіти</a:t>
            </a:r>
            <a:endParaRPr lang="uk-UA" sz="2000" dirty="0"/>
          </a:p>
          <a:p>
            <a:r>
              <a:rPr lang="uk-UA" sz="2000" dirty="0"/>
              <a:t>6</a:t>
            </a:r>
            <a:r>
              <a:rPr lang="uk-UA" sz="2000" dirty="0" smtClean="0"/>
              <a:t>.Моніторинг </a:t>
            </a:r>
            <a:r>
              <a:rPr lang="uk-UA" sz="2000" dirty="0"/>
              <a:t>та оцінювання якості освіти</a:t>
            </a:r>
          </a:p>
          <a:p>
            <a:r>
              <a:rPr lang="uk-UA" sz="2000" dirty="0"/>
              <a:t>7</a:t>
            </a:r>
            <a:r>
              <a:rPr lang="uk-UA" sz="2000" dirty="0" smtClean="0"/>
              <a:t>.Зміцнення </a:t>
            </a:r>
            <a:r>
              <a:rPr lang="uk-UA" sz="2000" dirty="0"/>
              <a:t>матеріально-технічної бази </a:t>
            </a:r>
          </a:p>
        </p:txBody>
      </p:sp>
    </p:spTree>
    <p:extLst>
      <p:ext uri="{BB962C8B-B14F-4D97-AF65-F5344CB8AC3E}">
        <p14:creationId xmlns:p14="http://schemas.microsoft.com/office/powerpoint/2010/main" val="681800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23528" y="327574"/>
            <a:ext cx="4608512" cy="1882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ea typeface="Droid Sans Fallback"/>
                <a:cs typeface="Times New Roman" pitchFamily="18" charset="0"/>
              </a:rPr>
              <a:t>Інформація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2400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Droid Sans Fallback"/>
                <a:cs typeface="Times New Roman" pitchFamily="18" charset="0"/>
              </a:rPr>
              <a:t>Бартатівського</a:t>
            </a:r>
            <a:r>
              <a:rPr lang="uk-UA" sz="2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Droid Sans Fallback"/>
                <a:cs typeface="Times New Roman" pitchFamily="18" charset="0"/>
              </a:rPr>
              <a:t> НВК І-ІІ ст.</a:t>
            </a:r>
            <a:endParaRPr lang="uk-UA" sz="24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ea typeface="Droid Sans Fallback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ea typeface="Droid Sans Fallback"/>
                <a:cs typeface="Times New Roman" pitchFamily="18" charset="0"/>
              </a:rPr>
              <a:t>про кількість учнів </a:t>
            </a:r>
            <a:b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ea typeface="Droid Sans Fallback"/>
                <a:cs typeface="Times New Roman" pitchFamily="18" charset="0"/>
              </a:rPr>
            </a:b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ea typeface="Droid Sans Fallback"/>
                <a:cs typeface="Times New Roman" pitchFamily="18" charset="0"/>
              </a:rPr>
              <a:t>у навчальному закладі</a:t>
            </a:r>
            <a:endParaRPr kumimoji="0" lang="uk-UA" sz="2400" b="1" i="0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Cambria" pitchFamily="18" charset="0"/>
              <a:ea typeface="Droid Sans Fallback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У </a:t>
            </a:r>
            <a:r>
              <a:rPr lang="ru-RU" dirty="0" err="1"/>
              <a:t>закладі</a:t>
            </a:r>
            <a:r>
              <a:rPr lang="ru-RU" dirty="0"/>
              <a:t> </a:t>
            </a:r>
            <a:r>
              <a:rPr lang="ru-RU" dirty="0" err="1"/>
              <a:t>навчається</a:t>
            </a:r>
            <a:r>
              <a:rPr lang="ru-RU" dirty="0"/>
              <a:t> </a:t>
            </a:r>
            <a:r>
              <a:rPr lang="ru-RU" dirty="0" smtClean="0"/>
              <a:t>81 </a:t>
            </a:r>
            <a:r>
              <a:rPr lang="ru-RU" dirty="0" err="1"/>
              <a:t>учнів</a:t>
            </a:r>
            <a:r>
              <a:rPr lang="ru-RU" dirty="0"/>
              <a:t> і </a:t>
            </a:r>
            <a:r>
              <a:rPr lang="ru-RU" dirty="0" smtClean="0"/>
              <a:t>14 </a:t>
            </a:r>
            <a:r>
              <a:rPr lang="ru-RU" dirty="0" err="1"/>
              <a:t>вихованців</a:t>
            </a:r>
            <a:endParaRPr lang="ru-RU" dirty="0"/>
          </a:p>
          <a:p>
            <a:r>
              <a:rPr lang="ru-RU" dirty="0" err="1" smtClean="0"/>
              <a:t>Кількість</a:t>
            </a:r>
            <a:r>
              <a:rPr lang="ru-RU" dirty="0"/>
              <a:t> </a:t>
            </a:r>
            <a:r>
              <a:rPr lang="ru-RU" dirty="0" smtClean="0"/>
              <a:t>класів:9.</a:t>
            </a:r>
          </a:p>
          <a:p>
            <a:r>
              <a:rPr lang="ru-RU" dirty="0"/>
              <a:t> </a:t>
            </a:r>
            <a:r>
              <a:rPr lang="ru-RU" dirty="0" err="1"/>
              <a:t>Середня</a:t>
            </a:r>
            <a:r>
              <a:rPr lang="ru-RU" dirty="0"/>
              <a:t> </a:t>
            </a:r>
            <a:r>
              <a:rPr lang="ru-RU" dirty="0" err="1"/>
              <a:t>наповнюваність</a:t>
            </a:r>
            <a:r>
              <a:rPr lang="ru-RU" dirty="0"/>
              <a:t> </a:t>
            </a:r>
            <a:r>
              <a:rPr lang="ru-RU" dirty="0" err="1"/>
              <a:t>класів</a:t>
            </a:r>
            <a:r>
              <a:rPr lang="ru-RU" dirty="0"/>
              <a:t> становить 8,8  </a:t>
            </a:r>
            <a:r>
              <a:rPr lang="ru-RU" dirty="0" err="1"/>
              <a:t>учнів</a:t>
            </a:r>
            <a:r>
              <a:rPr lang="ru-RU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8699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95536" y="332656"/>
            <a:ext cx="3096344" cy="2251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ea typeface="Droid Sans Fallback"/>
                <a:cs typeface="Times New Roman" pitchFamily="18" charset="0"/>
              </a:rPr>
              <a:t>Інформація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ea typeface="Droid Sans Fallback"/>
                <a:cs typeface="Times New Roman" pitchFamily="18" charset="0"/>
              </a:rPr>
              <a:t> Бартатівського НВК</a:t>
            </a:r>
            <a:r>
              <a:rPr kumimoji="0" lang="uk-UA" sz="2000" b="1" i="0" u="none" strike="noStrike" cap="none" normalizeH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ea typeface="Droid Sans Fallback"/>
                <a:cs typeface="Times New Roman" pitchFamily="18" charset="0"/>
              </a:rPr>
              <a:t> І-ІІ ступенів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ea typeface="Droid Sans Fallback"/>
                <a:cs typeface="Times New Roman" pitchFamily="18" charset="0"/>
              </a:rPr>
              <a:t/>
            </a:r>
            <a:b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ea typeface="Droid Sans Fallback"/>
                <a:cs typeface="Times New Roman" pitchFamily="18" charset="0"/>
              </a:rPr>
            </a:b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ea typeface="Droid Sans Fallback"/>
                <a:cs typeface="Times New Roman" pitchFamily="18" charset="0"/>
              </a:rPr>
              <a:t>про рух учнів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ea typeface="Droid Sans Fallback"/>
                <a:cs typeface="Times New Roman" pitchFamily="18" charset="0"/>
              </a:rPr>
              <a:t>протягом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ea typeface="Droid Sans Fallback"/>
                <a:cs typeface="Times New Roman" pitchFamily="18" charset="0"/>
              </a:rPr>
              <a:t>навчального року</a:t>
            </a:r>
            <a:endParaRPr kumimoji="0" lang="uk-UA" sz="2000" b="1" i="0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Cambria" pitchFamily="18" charset="0"/>
              <a:ea typeface="Droid Sans Fallback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Місце для вмісту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5523850"/>
              </p:ext>
            </p:extLst>
          </p:nvPr>
        </p:nvGraphicFramePr>
        <p:xfrm>
          <a:off x="1043608" y="2924944"/>
          <a:ext cx="7848875" cy="37444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572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68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04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69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304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842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9833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3524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6142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9833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9833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5987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11027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8016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>
                          <a:effectLst/>
                        </a:rPr>
                        <a:t>Класи</a:t>
                      </a:r>
                      <a:endParaRPr lang="uk-UA" sz="800" dirty="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</a:txBody>
                  <a:tcPr marL="49276" marR="492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1</a:t>
                      </a:r>
                      <a:endParaRPr lang="uk-UA" sz="80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</a:txBody>
                  <a:tcPr marL="49276" marR="492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2</a:t>
                      </a:r>
                      <a:endParaRPr lang="uk-UA" sz="80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</a:txBody>
                  <a:tcPr marL="49276" marR="492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3</a:t>
                      </a:r>
                      <a:endParaRPr lang="uk-UA" sz="80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</a:txBody>
                  <a:tcPr marL="49276" marR="492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4</a:t>
                      </a:r>
                      <a:endParaRPr lang="uk-UA" sz="80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</a:txBody>
                  <a:tcPr marL="49276" marR="492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>
                          <a:effectLst/>
                        </a:rPr>
                        <a:t>Усього</a:t>
                      </a:r>
                      <a:endParaRPr lang="uk-UA" sz="800" dirty="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</a:txBody>
                  <a:tcPr marL="49276" marR="492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5</a:t>
                      </a:r>
                      <a:endParaRPr lang="uk-UA" sz="80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</a:txBody>
                  <a:tcPr marL="49276" marR="492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6</a:t>
                      </a:r>
                      <a:endParaRPr lang="uk-UA" sz="80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</a:txBody>
                  <a:tcPr marL="49276" marR="492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7</a:t>
                      </a:r>
                      <a:endParaRPr lang="uk-UA" sz="80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</a:txBody>
                  <a:tcPr marL="49276" marR="492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8</a:t>
                      </a:r>
                      <a:endParaRPr lang="uk-UA" sz="80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</a:txBody>
                  <a:tcPr marL="49276" marR="492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>
                          <a:effectLst/>
                        </a:rPr>
                        <a:t>9</a:t>
                      </a:r>
                      <a:endParaRPr lang="uk-UA" sz="800" dirty="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</a:txBody>
                  <a:tcPr marL="49276" marR="492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Усього</a:t>
                      </a:r>
                      <a:endParaRPr lang="uk-UA" sz="80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</a:txBody>
                  <a:tcPr marL="49276" marR="492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>
                          <a:effectLst/>
                        </a:rPr>
                        <a:t>Разом</a:t>
                      </a:r>
                      <a:endParaRPr lang="uk-UA" sz="800" dirty="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</a:txBody>
                  <a:tcPr marL="49276" marR="49276" marT="0" marB="0" vert="vert27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49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>
                          <a:effectLst/>
                        </a:rPr>
                        <a:t>Кількість учнів на початок нового навчального року</a:t>
                      </a:r>
                      <a:endParaRPr lang="uk-UA" sz="800" dirty="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</a:txBody>
                  <a:tcPr marL="49276" marR="492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uk-UA" sz="1400" dirty="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</a:txBody>
                  <a:tcPr marL="49276" marR="492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uk-UA" sz="1400" dirty="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</a:txBody>
                  <a:tcPr marL="49276" marR="492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uk-UA" sz="1400" dirty="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</a:txBody>
                  <a:tcPr marL="49276" marR="492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uk-UA" sz="1400" dirty="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</a:txBody>
                  <a:tcPr marL="49276" marR="492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  <a:endParaRPr lang="uk-UA" sz="1400" dirty="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</a:txBody>
                  <a:tcPr marL="49276" marR="492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uk-UA" sz="1400" dirty="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</a:txBody>
                  <a:tcPr marL="49276" marR="492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Calibri"/>
                          <a:ea typeface="Droid Sans Fallback"/>
                          <a:cs typeface="Times New Roman"/>
                        </a:rPr>
                        <a:t>8</a:t>
                      </a:r>
                      <a:endParaRPr lang="uk-UA" sz="1400" dirty="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</a:txBody>
                  <a:tcPr marL="49276" marR="492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uk-UA" sz="1400" dirty="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</a:txBody>
                  <a:tcPr marL="49276" marR="492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endParaRPr lang="uk-UA" sz="1400" dirty="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</a:txBody>
                  <a:tcPr marL="49276" marR="492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Calibri"/>
                          <a:ea typeface="Droid Sans Fallback"/>
                          <a:cs typeface="Times New Roman"/>
                        </a:rPr>
                        <a:t>10</a:t>
                      </a:r>
                      <a:endParaRPr lang="uk-UA" sz="1400" dirty="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</a:txBody>
                  <a:tcPr marL="49276" marR="492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Calibri"/>
                          <a:ea typeface="Droid Sans Fallback"/>
                          <a:cs typeface="Times New Roman"/>
                        </a:rPr>
                        <a:t>49</a:t>
                      </a:r>
                      <a:endParaRPr lang="uk-UA" sz="1400" dirty="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</a:txBody>
                  <a:tcPr marL="49276" marR="492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  <a:endParaRPr lang="uk-UA" sz="1400" dirty="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</a:txBody>
                  <a:tcPr marL="49276" marR="49276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5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Прибуло учнів</a:t>
                      </a:r>
                      <a:endParaRPr lang="uk-UA" sz="80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</a:txBody>
                  <a:tcPr marL="49276" marR="492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</a:txBody>
                  <a:tcPr marL="49276" marR="492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</a:txBody>
                  <a:tcPr marL="49276" marR="492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Calibri"/>
                          <a:ea typeface="Droid Sans Fallback"/>
                          <a:cs typeface="Times New Roman"/>
                        </a:rPr>
                        <a:t>2</a:t>
                      </a:r>
                      <a:endParaRPr lang="uk-UA" sz="1400" dirty="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</a:txBody>
                  <a:tcPr marL="49276" marR="4927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uk-UA" sz="1400" dirty="0">
                        <a:effectLst/>
                        <a:latin typeface="Calibri"/>
                      </a:endParaRPr>
                    </a:p>
                  </a:txBody>
                  <a:tcPr marL="49276" marR="492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uk-UA" sz="1400" dirty="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</a:txBody>
                  <a:tcPr marL="49276" marR="4927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uk-UA" sz="1400" dirty="0" smtClean="0">
                          <a:effectLst/>
                          <a:latin typeface="Calibri"/>
                        </a:rPr>
                        <a:t>1</a:t>
                      </a:r>
                      <a:endParaRPr lang="uk-UA" sz="1400" dirty="0">
                        <a:effectLst/>
                        <a:latin typeface="Calibri"/>
                      </a:endParaRPr>
                    </a:p>
                  </a:txBody>
                  <a:tcPr marL="49276" marR="4927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uk-UA" sz="1400" dirty="0" smtClean="0">
                          <a:effectLst/>
                          <a:latin typeface="Calibri"/>
                        </a:rPr>
                        <a:t> </a:t>
                      </a:r>
                      <a:endParaRPr lang="uk-UA" sz="1400" dirty="0">
                        <a:effectLst/>
                        <a:latin typeface="Calibri"/>
                      </a:endParaRPr>
                    </a:p>
                  </a:txBody>
                  <a:tcPr marL="49276" marR="492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Calibri"/>
                          <a:ea typeface="Droid Sans Fallback"/>
                          <a:cs typeface="Times New Roman"/>
                        </a:rPr>
                        <a:t>2</a:t>
                      </a:r>
                      <a:endParaRPr lang="uk-UA" sz="1400" dirty="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</a:txBody>
                  <a:tcPr marL="49276" marR="4927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uk-UA" sz="1400" dirty="0">
                        <a:effectLst/>
                        <a:latin typeface="Calibri"/>
                      </a:endParaRPr>
                    </a:p>
                  </a:txBody>
                  <a:tcPr marL="49276" marR="492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</a:txBody>
                  <a:tcPr marL="49276" marR="492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uk-UA" sz="1400" dirty="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</a:txBody>
                  <a:tcPr marL="49276" marR="492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uk-UA" sz="1400" dirty="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</a:txBody>
                  <a:tcPr marL="49276" marR="49276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60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Вибуло учнів</a:t>
                      </a:r>
                      <a:endParaRPr lang="uk-UA" sz="80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</a:txBody>
                  <a:tcPr marL="49276" marR="4927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uk-UA" sz="1400" dirty="0" smtClean="0">
                          <a:effectLst/>
                          <a:latin typeface="Calibri"/>
                        </a:rPr>
                        <a:t>  </a:t>
                      </a:r>
                      <a:endParaRPr lang="uk-UA" sz="1400" dirty="0">
                        <a:effectLst/>
                        <a:latin typeface="Calibri"/>
                      </a:endParaRPr>
                    </a:p>
                  </a:txBody>
                  <a:tcPr marL="49276" marR="4927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uk-UA" sz="1400">
                        <a:effectLst/>
                        <a:latin typeface="Calibri"/>
                      </a:endParaRPr>
                    </a:p>
                  </a:txBody>
                  <a:tcPr marL="49276" marR="4927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uk-UA" sz="1400" dirty="0" smtClean="0">
                          <a:effectLst/>
                          <a:latin typeface="Calibri"/>
                        </a:rPr>
                        <a:t>   2</a:t>
                      </a:r>
                      <a:endParaRPr lang="uk-UA" sz="1400" dirty="0">
                        <a:effectLst/>
                        <a:latin typeface="Calibri"/>
                      </a:endParaRPr>
                    </a:p>
                  </a:txBody>
                  <a:tcPr marL="49276" marR="492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</a:txBody>
                  <a:tcPr marL="49276" marR="492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Calibri"/>
                          <a:ea typeface="Droid Sans Fallback"/>
                          <a:cs typeface="Times New Roman"/>
                        </a:rPr>
                        <a:t>2</a:t>
                      </a:r>
                      <a:endParaRPr lang="uk-UA" sz="1400" dirty="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</a:txBody>
                  <a:tcPr marL="49276" marR="4927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uk-UA" sz="1400" dirty="0" smtClean="0">
                          <a:effectLst/>
                          <a:latin typeface="Calibri"/>
                        </a:rPr>
                        <a:t>1</a:t>
                      </a:r>
                      <a:endParaRPr lang="uk-UA" sz="1400" dirty="0">
                        <a:effectLst/>
                        <a:latin typeface="Calibri"/>
                      </a:endParaRPr>
                    </a:p>
                  </a:txBody>
                  <a:tcPr marL="49276" marR="4927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uk-UA" sz="1400" dirty="0" smtClean="0">
                          <a:effectLst/>
                          <a:latin typeface="Calibri"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</a:pPr>
                      <a:endParaRPr lang="uk-UA" sz="1400" dirty="0">
                        <a:effectLst/>
                        <a:latin typeface="Calibri"/>
                      </a:endParaRPr>
                    </a:p>
                  </a:txBody>
                  <a:tcPr marL="49276" marR="4927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uk-UA" sz="1400" dirty="0">
                        <a:effectLst/>
                        <a:latin typeface="Calibri"/>
                      </a:endParaRPr>
                    </a:p>
                  </a:txBody>
                  <a:tcPr marL="49276" marR="4927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uk-UA" sz="1400">
                        <a:effectLst/>
                        <a:latin typeface="Calibri"/>
                      </a:endParaRPr>
                    </a:p>
                  </a:txBody>
                  <a:tcPr marL="49276" marR="4927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uk-UA" sz="1400">
                        <a:effectLst/>
                        <a:latin typeface="Calibri"/>
                      </a:endParaRPr>
                    </a:p>
                  </a:txBody>
                  <a:tcPr marL="49276" marR="492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Calibri"/>
                          <a:ea typeface="Droid Sans Fallback"/>
                          <a:cs typeface="Times New Roman"/>
                        </a:rPr>
                        <a:t>1</a:t>
                      </a:r>
                      <a:endParaRPr lang="uk-UA" sz="1400" dirty="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</a:txBody>
                  <a:tcPr marL="49276" marR="492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Calibri"/>
                          <a:ea typeface="Droid Sans Fallback"/>
                          <a:cs typeface="Times New Roman"/>
                        </a:rPr>
                        <a:t>3</a:t>
                      </a:r>
                      <a:endParaRPr lang="uk-UA" sz="1400" dirty="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</a:txBody>
                  <a:tcPr marL="49276" marR="49276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161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>
                          <a:effectLst/>
                        </a:rPr>
                        <a:t>Кількість учнів на кінець навчального року</a:t>
                      </a:r>
                      <a:endParaRPr lang="uk-UA" sz="800" dirty="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</a:txBody>
                  <a:tcPr marL="49276" marR="492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uk-UA" sz="1400" dirty="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</a:txBody>
                  <a:tcPr marL="49276" marR="492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uk-UA" sz="1400" dirty="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</a:txBody>
                  <a:tcPr marL="49276" marR="492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</a:rPr>
                        <a:t>6</a:t>
                      </a:r>
                      <a:endParaRPr lang="uk-UA" sz="1400" dirty="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</a:txBody>
                  <a:tcPr marL="49276" marR="492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uk-UA" sz="1400" dirty="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</a:txBody>
                  <a:tcPr marL="49276" marR="492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  <a:endParaRPr lang="uk-UA" sz="1400" dirty="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</a:txBody>
                  <a:tcPr marL="49276" marR="492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uk-UA" sz="1400" dirty="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</a:txBody>
                  <a:tcPr marL="49276" marR="492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uk-UA" sz="1400" dirty="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</a:txBody>
                  <a:tcPr marL="49276" marR="492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endParaRPr lang="uk-UA" sz="1400" dirty="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</a:txBody>
                  <a:tcPr marL="49276" marR="492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endParaRPr lang="uk-UA" sz="1400" dirty="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</a:txBody>
                  <a:tcPr marL="49276" marR="492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uk-UA" sz="1400" dirty="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</a:txBody>
                  <a:tcPr marL="49276" marR="492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  <a:endParaRPr lang="uk-UA" sz="1400" dirty="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</a:txBody>
                  <a:tcPr marL="49276" marR="492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  <a:endParaRPr lang="uk-UA" sz="1400" dirty="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</a:txBody>
                  <a:tcPr marL="49276" marR="49276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188640"/>
            <a:ext cx="4357131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654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FF0000"/>
                </a:solidFill>
              </a:rPr>
              <a:t>УСПІШНІСТЬ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7165038"/>
              </p:ext>
            </p:extLst>
          </p:nvPr>
        </p:nvGraphicFramePr>
        <p:xfrm>
          <a:off x="251520" y="2420888"/>
          <a:ext cx="7828824" cy="27299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09608">
                  <a:extLst>
                    <a:ext uri="{9D8B030D-6E8A-4147-A177-3AD203B41FA5}">
                      <a16:colId xmlns:a16="http://schemas.microsoft.com/office/drawing/2014/main" val="2245575885"/>
                    </a:ext>
                  </a:extLst>
                </a:gridCol>
                <a:gridCol w="2609608">
                  <a:extLst>
                    <a:ext uri="{9D8B030D-6E8A-4147-A177-3AD203B41FA5}">
                      <a16:colId xmlns:a16="http://schemas.microsoft.com/office/drawing/2014/main" val="2587422562"/>
                    </a:ext>
                  </a:extLst>
                </a:gridCol>
                <a:gridCol w="2609608">
                  <a:extLst>
                    <a:ext uri="{9D8B030D-6E8A-4147-A177-3AD203B41FA5}">
                      <a16:colId xmlns:a16="http://schemas.microsoft.com/office/drawing/2014/main" val="1370155413"/>
                    </a:ext>
                  </a:extLst>
                </a:gridCol>
              </a:tblGrid>
              <a:tr h="5360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Рівень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Кількість учнів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Відсоток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09405766"/>
                  </a:ext>
                </a:extLst>
              </a:tr>
              <a:tr h="5609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Високий 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            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8,75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25326926"/>
                  </a:ext>
                </a:extLst>
              </a:tr>
              <a:tr h="5360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Достатній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           51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63,75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6622195"/>
                  </a:ext>
                </a:extLst>
              </a:tr>
              <a:tr h="5360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Середній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           19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23.75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35297995"/>
                  </a:ext>
                </a:extLst>
              </a:tr>
              <a:tr h="5609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Початковий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            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 3,75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43373042"/>
                  </a:ext>
                </a:extLst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919163" y="3195638"/>
            <a:ext cx="1249696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5571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899592" y="637397"/>
            <a:ext cx="5754589" cy="1143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Droid Sans Fallback" charset="0"/>
                <a:cs typeface="Times New Roman" pitchFamily="18" charset="0"/>
              </a:rPr>
              <a:t>Інформація  </a:t>
            </a:r>
            <a:r>
              <a:rPr lang="uk-UA" sz="2400" b="1" dirty="0" smtClean="0">
                <a:solidFill>
                  <a:srgbClr val="FF0000"/>
                </a:solidFill>
                <a:latin typeface="Times New Roman" pitchFamily="18" charset="0"/>
                <a:ea typeface="Droid Sans Fallback" charset="0"/>
                <a:cs typeface="Times New Roman" pitchFamily="18" charset="0"/>
              </a:rPr>
              <a:t>Бартатівського НВК І-ІІ ст.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Droid Sans Fallback" charset="0"/>
                <a:cs typeface="Times New Roman" pitchFamily="18" charset="0"/>
              </a:rPr>
              <a:t/>
            </a:r>
            <a:b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Droid Sans Fallback" charset="0"/>
                <a:cs typeface="Times New Roman" pitchFamily="18" charset="0"/>
              </a:rPr>
            </a:b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Droid Sans Fallback" charset="0"/>
                <a:cs typeface="Times New Roman" pitchFamily="18" charset="0"/>
              </a:rPr>
              <a:t>про кількісний склад працівників</a:t>
            </a:r>
            <a:endParaRPr kumimoji="0" lang="uk-UA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ambria" pitchFamily="18" charset="0"/>
              <a:ea typeface="Droid Sans Fallback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Місце для вмісту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865001"/>
              </p:ext>
            </p:extLst>
          </p:nvPr>
        </p:nvGraphicFramePr>
        <p:xfrm>
          <a:off x="251521" y="1988840"/>
          <a:ext cx="3312368" cy="39828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719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04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8070"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Усього педагогічних працівників</a:t>
                      </a:r>
                      <a:endParaRPr lang="uk-UA" sz="900" dirty="0">
                        <a:solidFill>
                          <a:srgbClr val="000000"/>
                        </a:solidFill>
                        <a:effectLst/>
                        <a:latin typeface="Cambria"/>
                        <a:ea typeface="Droid Sans Fallback"/>
                        <a:cs typeface="Cambria"/>
                      </a:endParaRPr>
                    </a:p>
                  </a:txBody>
                  <a:tcPr marL="27305" marR="32385" marT="32385" marB="32385" anchor="ctr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 smtClean="0">
                          <a:solidFill>
                            <a:srgbClr val="000000"/>
                          </a:solidFill>
                          <a:effectLst/>
                          <a:latin typeface="Times (T1) Roman"/>
                          <a:ea typeface="Droid Sans Fallback"/>
                          <a:cs typeface="Times (T1) Roman"/>
                        </a:rPr>
                        <a:t>20</a:t>
                      </a:r>
                      <a:endParaRPr lang="uk-UA" sz="1200" dirty="0">
                        <a:solidFill>
                          <a:srgbClr val="000000"/>
                        </a:solidFill>
                        <a:effectLst/>
                        <a:latin typeface="Times (T1) Roman"/>
                        <a:ea typeface="Droid Sans Fallback"/>
                        <a:cs typeface="Times (T1) Roman"/>
                      </a:endParaRPr>
                    </a:p>
                  </a:txBody>
                  <a:tcPr marL="29210" marR="32385" marT="32385" marB="3238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33"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З них:</a:t>
                      </a:r>
                      <a:endParaRPr lang="uk-UA" sz="900" dirty="0">
                        <a:solidFill>
                          <a:srgbClr val="000000"/>
                        </a:solidFill>
                        <a:effectLst/>
                        <a:latin typeface="Cambria"/>
                        <a:ea typeface="Droid Sans Fallback"/>
                        <a:cs typeface="Cambria"/>
                      </a:endParaRPr>
                    </a:p>
                  </a:txBody>
                  <a:tcPr marL="27305" marR="32385" marT="32385" marB="32385" anchor="ctr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uk-UA" sz="1200">
                        <a:solidFill>
                          <a:srgbClr val="000000"/>
                        </a:solidFill>
                        <a:effectLst/>
                        <a:latin typeface="Times (T1) Roman"/>
                        <a:ea typeface="Droid Sans Fallback"/>
                        <a:cs typeface="Times (T1) Roman"/>
                      </a:endParaRPr>
                    </a:p>
                  </a:txBody>
                  <a:tcPr marL="29210" marR="32385" marT="32385" marB="3238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33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ts val="11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uk-UA" sz="14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Педагогічних</a:t>
                      </a:r>
                      <a:r>
                        <a:rPr lang="uk-UA" sz="14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працівників </a:t>
                      </a:r>
                      <a:endParaRPr lang="uk-UA" sz="950" dirty="0">
                        <a:solidFill>
                          <a:srgbClr val="000000"/>
                        </a:solidFill>
                        <a:effectLst/>
                        <a:latin typeface="Cambria"/>
                        <a:ea typeface="Droid Sans Fallback"/>
                        <a:cs typeface="Symbol"/>
                      </a:endParaRPr>
                    </a:p>
                  </a:txBody>
                  <a:tcPr marL="27305" marR="32385" marT="32385" marB="32385" anchor="ctr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 smtClean="0">
                          <a:solidFill>
                            <a:srgbClr val="000000"/>
                          </a:solidFill>
                          <a:effectLst/>
                          <a:latin typeface="Times (T1) Roman"/>
                          <a:ea typeface="Droid Sans Fallback"/>
                          <a:cs typeface="Times (T1) Roman"/>
                        </a:rPr>
                        <a:t>20</a:t>
                      </a:r>
                      <a:endParaRPr lang="uk-UA" sz="1200" dirty="0">
                        <a:solidFill>
                          <a:srgbClr val="000000"/>
                        </a:solidFill>
                        <a:effectLst/>
                        <a:latin typeface="Times (T1) Roman"/>
                        <a:ea typeface="Droid Sans Fallback"/>
                        <a:cs typeface="Times (T1) Roman"/>
                      </a:endParaRPr>
                    </a:p>
                  </a:txBody>
                  <a:tcPr marL="29210" marR="32385" marT="32385" marB="3238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33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ts val="11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uk-UA" sz="1400">
                          <a:effectLst/>
                        </a:rPr>
                        <a:t>практичних психологів</a:t>
                      </a:r>
                      <a:endParaRPr lang="uk-UA" sz="950">
                        <a:solidFill>
                          <a:srgbClr val="000000"/>
                        </a:solidFill>
                        <a:effectLst/>
                        <a:latin typeface="Cambria"/>
                        <a:ea typeface="Droid Sans Fallback"/>
                        <a:cs typeface="Symbol"/>
                      </a:endParaRPr>
                    </a:p>
                  </a:txBody>
                  <a:tcPr marL="27305" marR="32385" marT="32385" marB="32385" anchor="ctr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1</a:t>
                      </a:r>
                      <a:endParaRPr lang="uk-UA" sz="1200">
                        <a:solidFill>
                          <a:srgbClr val="000000"/>
                        </a:solidFill>
                        <a:effectLst/>
                        <a:latin typeface="Times (T1) Roman"/>
                        <a:ea typeface="Droid Sans Fallback"/>
                        <a:cs typeface="Times (T1) Roman"/>
                      </a:endParaRPr>
                    </a:p>
                  </a:txBody>
                  <a:tcPr marL="29210" marR="32385" marT="32385" marB="3238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433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ts val="11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uk-UA" sz="1400" dirty="0">
                          <a:effectLst/>
                        </a:rPr>
                        <a:t>педагогів-організаторів</a:t>
                      </a:r>
                      <a:endParaRPr lang="uk-UA" sz="950" dirty="0">
                        <a:solidFill>
                          <a:srgbClr val="000000"/>
                        </a:solidFill>
                        <a:effectLst/>
                        <a:latin typeface="Cambria"/>
                        <a:ea typeface="Droid Sans Fallback"/>
                        <a:cs typeface="Symbol"/>
                      </a:endParaRPr>
                    </a:p>
                  </a:txBody>
                  <a:tcPr marL="27305" marR="32385" marT="32385" marB="32385" anchor="ctr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1</a:t>
                      </a:r>
                      <a:endParaRPr lang="uk-UA" sz="1200">
                        <a:solidFill>
                          <a:srgbClr val="000000"/>
                        </a:solidFill>
                        <a:effectLst/>
                        <a:latin typeface="Times (T1) Roman"/>
                        <a:ea typeface="Droid Sans Fallback"/>
                        <a:cs typeface="Times (T1) Roman"/>
                      </a:endParaRPr>
                    </a:p>
                  </a:txBody>
                  <a:tcPr marL="29210" marR="32385" marT="32385" marB="3238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433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ts val="11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uk-UA" sz="14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Асистент</a:t>
                      </a:r>
                      <a:r>
                        <a:rPr lang="uk-UA" sz="14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вчителя</a:t>
                      </a:r>
                      <a:endParaRPr lang="uk-UA" sz="950" dirty="0">
                        <a:solidFill>
                          <a:srgbClr val="000000"/>
                        </a:solidFill>
                        <a:effectLst/>
                        <a:latin typeface="Cambria"/>
                        <a:ea typeface="Droid Sans Fallback"/>
                        <a:cs typeface="Symbol"/>
                      </a:endParaRPr>
                    </a:p>
                  </a:txBody>
                  <a:tcPr marL="27305" marR="32385" marT="32385" marB="32385" anchor="ctr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 smtClean="0">
                          <a:solidFill>
                            <a:srgbClr val="000000"/>
                          </a:solidFill>
                          <a:effectLst/>
                          <a:latin typeface="Times (T1) Roman"/>
                          <a:ea typeface="Droid Sans Fallback"/>
                          <a:cs typeface="Times (T1) Roman"/>
                        </a:rPr>
                        <a:t>2</a:t>
                      </a:r>
                      <a:endParaRPr lang="uk-UA" sz="1200" dirty="0">
                        <a:solidFill>
                          <a:srgbClr val="000000"/>
                        </a:solidFill>
                        <a:effectLst/>
                        <a:latin typeface="Times (T1) Roman"/>
                        <a:ea typeface="Droid Sans Fallback"/>
                        <a:cs typeface="Times (T1) Roman"/>
                      </a:endParaRPr>
                    </a:p>
                  </a:txBody>
                  <a:tcPr marL="29210" marR="32385" marT="32385" marB="3238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3123"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Усього обслуговувального персоналу</a:t>
                      </a:r>
                      <a:endParaRPr lang="uk-UA" sz="900">
                        <a:solidFill>
                          <a:srgbClr val="000000"/>
                        </a:solidFill>
                        <a:effectLst/>
                        <a:latin typeface="Cambria"/>
                        <a:ea typeface="Droid Sans Fallback"/>
                        <a:cs typeface="Cambria"/>
                      </a:endParaRPr>
                    </a:p>
                  </a:txBody>
                  <a:tcPr marL="27305" marR="32385" marT="32385" marB="32385" anchor="ctr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uk-UA" sz="1200" dirty="0">
                        <a:solidFill>
                          <a:srgbClr val="000000"/>
                        </a:solidFill>
                        <a:effectLst/>
                        <a:latin typeface="Times (T1) Roman"/>
                        <a:ea typeface="Droid Sans Fallback"/>
                        <a:cs typeface="Times (T1) Roman"/>
                      </a:endParaRPr>
                    </a:p>
                  </a:txBody>
                  <a:tcPr marL="29210" marR="32385" marT="32385" marB="32385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1433"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Усього працівників</a:t>
                      </a:r>
                      <a:endParaRPr lang="uk-UA" sz="900">
                        <a:solidFill>
                          <a:srgbClr val="000000"/>
                        </a:solidFill>
                        <a:effectLst/>
                        <a:latin typeface="Cambria"/>
                        <a:ea typeface="Droid Sans Fallback"/>
                        <a:cs typeface="Cambria"/>
                      </a:endParaRPr>
                    </a:p>
                  </a:txBody>
                  <a:tcPr marL="27305" marR="32385" marT="32385" marB="32385" anchor="ctr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 smtClean="0">
                          <a:solidFill>
                            <a:srgbClr val="000000"/>
                          </a:solidFill>
                          <a:effectLst/>
                          <a:latin typeface="Times (T1) Roman"/>
                          <a:ea typeface="Droid Sans Fallback"/>
                          <a:cs typeface="Times (T1) Roman"/>
                        </a:rPr>
                        <a:t>24</a:t>
                      </a:r>
                      <a:endParaRPr lang="uk-UA" sz="1200" dirty="0">
                        <a:solidFill>
                          <a:srgbClr val="000000"/>
                        </a:solidFill>
                        <a:effectLst/>
                        <a:latin typeface="Times (T1) Roman"/>
                        <a:ea typeface="Droid Sans Fallback"/>
                        <a:cs typeface="Times (T1) Roman"/>
                      </a:endParaRPr>
                    </a:p>
                  </a:txBody>
                  <a:tcPr marL="29210" marR="32385" marT="32385" marB="32385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1433"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З них працює за сумісництвом</a:t>
                      </a:r>
                      <a:endParaRPr lang="uk-UA" sz="900">
                        <a:solidFill>
                          <a:srgbClr val="000000"/>
                        </a:solidFill>
                        <a:effectLst/>
                        <a:latin typeface="Cambria"/>
                        <a:ea typeface="Droid Sans Fallback"/>
                        <a:cs typeface="Cambria"/>
                      </a:endParaRPr>
                    </a:p>
                  </a:txBody>
                  <a:tcPr marL="27305" marR="32385" marT="32385" marB="32385" anchor="ctr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uk-UA" sz="1200" dirty="0">
                        <a:solidFill>
                          <a:srgbClr val="000000"/>
                        </a:solidFill>
                        <a:effectLst/>
                        <a:latin typeface="Times (T1) Roman"/>
                        <a:ea typeface="Droid Sans Fallback"/>
                        <a:cs typeface="Times (T1) Roman"/>
                      </a:endParaRPr>
                    </a:p>
                  </a:txBody>
                  <a:tcPr marL="29210" marR="32385" marT="32385" marB="32385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9" y="1774939"/>
            <a:ext cx="5610573" cy="3933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262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Місце для вмісту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3678387"/>
              </p:ext>
            </p:extLst>
          </p:nvPr>
        </p:nvGraphicFramePr>
        <p:xfrm>
          <a:off x="1547664" y="1916832"/>
          <a:ext cx="5616625" cy="27363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118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35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53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59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59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341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6858">
                <a:tc rowSpan="2"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 </a:t>
                      </a:r>
                      <a:endParaRPr lang="uk-UA" sz="1200" dirty="0">
                        <a:solidFill>
                          <a:srgbClr val="000000"/>
                        </a:solidFill>
                        <a:effectLst/>
                        <a:latin typeface="Times (T1) Roman"/>
                        <a:ea typeface="Droid Sans Fallback"/>
                        <a:cs typeface="Times (T1) Roman"/>
                      </a:endParaRPr>
                    </a:p>
                  </a:txBody>
                  <a:tcPr marL="0" marR="0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95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Кваліфікаційні категорії та педагогічні звання</a:t>
                      </a:r>
                      <a:endParaRPr lang="uk-UA" sz="800" b="1" dirty="0">
                        <a:solidFill>
                          <a:srgbClr val="000000"/>
                        </a:solidFill>
                        <a:effectLst/>
                        <a:latin typeface="Cambria"/>
                        <a:ea typeface="Droid Sans Fallback"/>
                        <a:cs typeface="Cambria"/>
                      </a:endParaRPr>
                    </a:p>
                  </a:txBody>
                  <a:tcPr marL="32806" marR="35961" marT="35961" marB="35961" anchor="ctr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6278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5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спеціаліст</a:t>
                      </a:r>
                      <a:endParaRPr lang="uk-UA" sz="800" b="1" dirty="0">
                        <a:solidFill>
                          <a:srgbClr val="000000"/>
                        </a:solidFill>
                        <a:effectLst/>
                        <a:latin typeface="Cambria"/>
                        <a:ea typeface="Droid Sans Fallback"/>
                        <a:cs typeface="Cambria"/>
                      </a:endParaRPr>
                    </a:p>
                  </a:txBody>
                  <a:tcPr marL="32806" marR="35961" marT="35961" marB="35961" vert="vert2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5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спеціаліст другої категорії</a:t>
                      </a:r>
                      <a:endParaRPr lang="uk-UA" sz="800" b="1" dirty="0">
                        <a:solidFill>
                          <a:srgbClr val="000000"/>
                        </a:solidFill>
                        <a:effectLst/>
                        <a:latin typeface="Cambria"/>
                        <a:ea typeface="Droid Sans Fallback"/>
                        <a:cs typeface="Cambria"/>
                      </a:endParaRPr>
                    </a:p>
                  </a:txBody>
                  <a:tcPr marL="32806" marR="35961" marT="35961" marB="35961" vert="vert2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5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спеціаліст першої категорії</a:t>
                      </a:r>
                      <a:endParaRPr lang="uk-UA" sz="800" b="1" dirty="0">
                        <a:solidFill>
                          <a:srgbClr val="000000"/>
                        </a:solidFill>
                        <a:effectLst/>
                        <a:latin typeface="Cambria"/>
                        <a:ea typeface="Droid Sans Fallback"/>
                        <a:cs typeface="Cambria"/>
                      </a:endParaRPr>
                    </a:p>
                  </a:txBody>
                  <a:tcPr marL="32806" marR="35961" marT="35961" marB="35961" vert="vert2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5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спеціаліст вищої категорії</a:t>
                      </a:r>
                      <a:endParaRPr lang="uk-UA" sz="800" b="1">
                        <a:solidFill>
                          <a:srgbClr val="000000"/>
                        </a:solidFill>
                        <a:effectLst/>
                        <a:latin typeface="Cambria"/>
                        <a:ea typeface="Droid Sans Fallback"/>
                        <a:cs typeface="Cambria"/>
                      </a:endParaRPr>
                    </a:p>
                  </a:txBody>
                  <a:tcPr marL="32806" marR="35961" marT="35961" marB="35961" vert="vert270" anchor="ctr"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 marL="32806" marR="35961" marT="35961" marB="35961" vert="vert27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3168">
                <a:tc>
                  <a:txBody>
                    <a:bodyPr/>
                    <a:lstStyle/>
                    <a:p>
                      <a:pPr algn="ctr">
                        <a:lnSpc>
                          <a:spcPts val="950"/>
                        </a:lnSpc>
                        <a:spcAft>
                          <a:spcPts val="0"/>
                        </a:spcAft>
                      </a:pPr>
                      <a:endParaRPr lang="uk-UA" sz="1400" dirty="0" smtClean="0">
                        <a:effectLst/>
                      </a:endParaRPr>
                    </a:p>
                    <a:p>
                      <a:pPr algn="ctr">
                        <a:lnSpc>
                          <a:spcPts val="950"/>
                        </a:lnSpc>
                        <a:spcAft>
                          <a:spcPts val="0"/>
                        </a:spcAft>
                      </a:pPr>
                      <a:endParaRPr lang="uk-UA" sz="1400" dirty="0" smtClean="0">
                        <a:effectLst/>
                      </a:endParaRPr>
                    </a:p>
                    <a:p>
                      <a:pPr algn="ctr">
                        <a:lnSpc>
                          <a:spcPts val="95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</a:rPr>
                        <a:t>Кількість </a:t>
                      </a:r>
                      <a:r>
                        <a:rPr lang="uk-UA" sz="1400" dirty="0">
                          <a:effectLst/>
                        </a:rPr>
                        <a:t>педагогічних працівників</a:t>
                      </a:r>
                      <a:endParaRPr lang="uk-UA" sz="800" b="1" dirty="0">
                        <a:solidFill>
                          <a:srgbClr val="000000"/>
                        </a:solidFill>
                        <a:effectLst/>
                        <a:latin typeface="Cambria"/>
                        <a:ea typeface="Droid Sans Fallback"/>
                        <a:cs typeface="Cambria"/>
                      </a:endParaRPr>
                    </a:p>
                  </a:txBody>
                  <a:tcPr marL="30914" marR="35961" marT="35961" marB="35961"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uk-UA" sz="1200" dirty="0">
                        <a:solidFill>
                          <a:srgbClr val="000000"/>
                        </a:solidFill>
                        <a:effectLst/>
                        <a:latin typeface="Times (T1) Roman"/>
                        <a:ea typeface="Droid Sans Fallback"/>
                        <a:cs typeface="Times (T1) Roman"/>
                      </a:endParaRPr>
                    </a:p>
                  </a:txBody>
                  <a:tcPr marL="32806" marR="35961" marT="35961" marB="35961" anchor="ctr"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(T1) Roman"/>
                          <a:ea typeface="Droid Sans Fallback"/>
                          <a:cs typeface="Times (T1) Roman"/>
                        </a:rPr>
                        <a:t>2</a:t>
                      </a:r>
                      <a:endParaRPr lang="uk-UA" sz="1200" dirty="0">
                        <a:solidFill>
                          <a:srgbClr val="000000"/>
                        </a:solidFill>
                        <a:effectLst/>
                        <a:latin typeface="Times (T1) Roman"/>
                        <a:ea typeface="Droid Sans Fallback"/>
                        <a:cs typeface="Times (T1) Roman"/>
                      </a:endParaRPr>
                    </a:p>
                  </a:txBody>
                  <a:tcPr marL="32806" marR="35961" marT="35961" marB="35961" anchor="ctr"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(T1) Roman"/>
                          <a:ea typeface="Droid Sans Fallback"/>
                          <a:cs typeface="Times (T1) Roman"/>
                        </a:rPr>
                        <a:t>7</a:t>
                      </a:r>
                      <a:endParaRPr lang="uk-UA" sz="1200" dirty="0">
                        <a:solidFill>
                          <a:srgbClr val="000000"/>
                        </a:solidFill>
                        <a:effectLst/>
                        <a:latin typeface="Times (T1) Roman"/>
                        <a:ea typeface="Droid Sans Fallback"/>
                        <a:cs typeface="Times (T1) Roman"/>
                      </a:endParaRPr>
                    </a:p>
                  </a:txBody>
                  <a:tcPr marL="32806" marR="35961" marT="35961" marB="35961" anchor="ctr"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uk-UA" sz="1200" dirty="0">
                        <a:solidFill>
                          <a:srgbClr val="000000"/>
                        </a:solidFill>
                        <a:effectLst/>
                        <a:latin typeface="Times (T1) Roman"/>
                        <a:ea typeface="Droid Sans Fallback"/>
                        <a:cs typeface="Times (T1) Roman"/>
                      </a:endParaRPr>
                    </a:p>
                  </a:txBody>
                  <a:tcPr marL="32806" marR="35961" marT="35961" marB="35961" anchor="ctr"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 marL="32806" marR="35961" marT="35961" marB="35961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395536" y="980728"/>
            <a:ext cx="7802136" cy="1143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Black" pitchFamily="34" charset="0"/>
                <a:ea typeface="Droid Sans Fallback"/>
                <a:cs typeface="Times New Roman" pitchFamily="18" charset="0"/>
              </a:rPr>
              <a:t>Інформація Бартатівського НВК І-ІІ ст.</a:t>
            </a:r>
            <a:b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Black" pitchFamily="34" charset="0"/>
                <a:ea typeface="Droid Sans Fallback"/>
                <a:cs typeface="Times New Roman" pitchFamily="18" charset="0"/>
              </a:rPr>
            </a:b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Black" pitchFamily="34" charset="0"/>
                <a:ea typeface="Droid Sans Fallback"/>
                <a:cs typeface="Times New Roman" pitchFamily="18" charset="0"/>
              </a:rPr>
              <a:t>про якісний склад педагогічного колективу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Таблиця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2418898"/>
              </p:ext>
            </p:extLst>
          </p:nvPr>
        </p:nvGraphicFramePr>
        <p:xfrm>
          <a:off x="4716016" y="4437113"/>
          <a:ext cx="3481656" cy="1742059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13044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49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3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3409">
                <a:tc rowSpan="2">
                  <a:txBody>
                    <a:bodyPr/>
                    <a:lstStyle/>
                    <a:p>
                      <a:pPr algn="l"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 </a:t>
                      </a:r>
                      <a:endParaRPr lang="uk-UA" sz="1200" dirty="0">
                        <a:solidFill>
                          <a:srgbClr val="000000"/>
                        </a:solidFill>
                        <a:effectLst/>
                        <a:latin typeface="Times (T1) Roman"/>
                        <a:ea typeface="Droid Sans Fallback"/>
                        <a:cs typeface="Times (T1) Roman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95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Вік педагогічних працівників</a:t>
                      </a:r>
                      <a:endParaRPr lang="uk-UA" sz="850" b="1" dirty="0">
                        <a:solidFill>
                          <a:srgbClr val="000000"/>
                        </a:solidFill>
                        <a:effectLst/>
                        <a:latin typeface="Cambria"/>
                        <a:ea typeface="Droid Sans Fallback"/>
                        <a:cs typeface="Cambria"/>
                      </a:endParaRPr>
                    </a:p>
                  </a:txBody>
                  <a:tcPr marL="33020" marR="36195" marT="36195" marB="36195" anchor="ctr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1527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5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до 35 років</a:t>
                      </a:r>
                      <a:endParaRPr lang="uk-UA" sz="850" b="1" dirty="0">
                        <a:solidFill>
                          <a:srgbClr val="000000"/>
                        </a:solidFill>
                        <a:effectLst/>
                        <a:latin typeface="Cambria"/>
                        <a:ea typeface="Droid Sans Fallback"/>
                        <a:cs typeface="Cambria"/>
                      </a:endParaRPr>
                    </a:p>
                  </a:txBody>
                  <a:tcPr marL="33020" marR="36195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5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Більше </a:t>
                      </a:r>
                      <a:r>
                        <a:rPr lang="uk-UA" sz="1400" dirty="0" smtClean="0">
                          <a:effectLst/>
                        </a:rPr>
                        <a:t>60</a:t>
                      </a:r>
                      <a:r>
                        <a:rPr lang="uk-UA" sz="1400" dirty="0">
                          <a:effectLst/>
                        </a:rPr>
                        <a:t> років</a:t>
                      </a:r>
                      <a:endParaRPr lang="uk-UA" sz="850" b="1" dirty="0">
                        <a:solidFill>
                          <a:srgbClr val="000000"/>
                        </a:solidFill>
                        <a:effectLst/>
                        <a:latin typeface="Cambria"/>
                        <a:ea typeface="Droid Sans Fallback"/>
                        <a:cs typeface="Cambria"/>
                      </a:endParaRPr>
                    </a:p>
                  </a:txBody>
                  <a:tcPr marL="33020" marR="36195" marT="36195" marB="3619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7123">
                <a:tc>
                  <a:txBody>
                    <a:bodyPr/>
                    <a:lstStyle/>
                    <a:p>
                      <a:pPr algn="ctr">
                        <a:lnSpc>
                          <a:spcPts val="95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Кількість педагогічних працівників</a:t>
                      </a:r>
                      <a:endParaRPr lang="uk-UA" sz="850" b="1" dirty="0">
                        <a:solidFill>
                          <a:srgbClr val="000000"/>
                        </a:solidFill>
                        <a:effectLst/>
                        <a:latin typeface="Cambria"/>
                        <a:ea typeface="Droid Sans Fallback"/>
                        <a:cs typeface="Cambria"/>
                      </a:endParaRPr>
                    </a:p>
                  </a:txBody>
                  <a:tcPr marL="31115" marR="36195" marT="36195" marB="36195" anchor="ctr"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(T1) Roman"/>
                          <a:ea typeface="Droid Sans Fallback"/>
                          <a:cs typeface="Times (T1) Roman"/>
                        </a:rPr>
                        <a:t>8</a:t>
                      </a:r>
                      <a:endParaRPr lang="uk-UA" sz="1200" dirty="0">
                        <a:solidFill>
                          <a:srgbClr val="000000"/>
                        </a:solidFill>
                        <a:effectLst/>
                        <a:latin typeface="Times (T1) Roman"/>
                        <a:ea typeface="Droid Sans Fallback"/>
                        <a:cs typeface="Times (T1) Roman"/>
                      </a:endParaRPr>
                    </a:p>
                  </a:txBody>
                  <a:tcPr marL="33020" marR="36195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5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 smtClean="0">
                          <a:solidFill>
                            <a:srgbClr val="000000"/>
                          </a:solidFill>
                          <a:effectLst/>
                          <a:latin typeface="Cambria"/>
                          <a:ea typeface="Droid Sans Fallback"/>
                          <a:cs typeface="Cambria"/>
                        </a:rPr>
                        <a:t>3</a:t>
                      </a:r>
                      <a:endParaRPr lang="uk-UA" sz="1400" b="1" dirty="0">
                        <a:solidFill>
                          <a:srgbClr val="000000"/>
                        </a:solidFill>
                        <a:effectLst/>
                        <a:latin typeface="Cambria"/>
                        <a:ea typeface="Droid Sans Fallback"/>
                        <a:cs typeface="Cambria"/>
                      </a:endParaRPr>
                    </a:p>
                  </a:txBody>
                  <a:tcPr marL="33020" marR="36195" marT="36195" marB="3619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395536" y="4882020"/>
            <a:ext cx="4104455" cy="1636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Droid Sans Fallback"/>
                <a:cs typeface="Times New Roman" pitchFamily="18" charset="0"/>
              </a:rPr>
              <a:t>Інформація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Droid Sans Fallback"/>
                <a:cs typeface="Times New Roman" pitchFamily="18" charset="0"/>
              </a:rPr>
              <a:t> Бартатівського НВК І-ІІ ст.</a:t>
            </a:r>
            <a:b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Droid Sans Fallback"/>
                <a:cs typeface="Times New Roman" pitchFamily="18" charset="0"/>
              </a:rPr>
            </a:b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Droid Sans Fallback"/>
                <a:cs typeface="Times New Roman" pitchFamily="18" charset="0"/>
              </a:rPr>
              <a:t>про вік членів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Droid Sans Fallback"/>
                <a:cs typeface="Times New Roman" pitchFamily="18" charset="0"/>
              </a:rPr>
              <a:t>педагогічного колективу</a:t>
            </a:r>
            <a:endParaRPr kumimoji="0" lang="uk-UA" sz="2000" b="1" i="0" u="none" strike="noStrike" cap="none" normalizeH="0" baseline="0" dirty="0" smtClean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latin typeface="Cambria" pitchFamily="18" charset="0"/>
              <a:ea typeface="Droid Sans Fallback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3524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uk-UA" sz="3600" b="1" i="1" dirty="0" smtClean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endParaRPr lang="ru-RU" sz="3600" b="1" i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uk-UA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* Упровадження в освітній  процес інноваційних технологій.</a:t>
            </a:r>
          </a:p>
          <a:p>
            <a:pPr>
              <a:buNone/>
            </a:pPr>
            <a:r>
              <a:rPr lang="uk-UA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* Розробка системи щодо підвищення фахового та методичного рівня педагогічних працівників, підготовка в сучасних умовах модернізації освіти.</a:t>
            </a:r>
          </a:p>
          <a:p>
            <a:pPr>
              <a:buNone/>
            </a:pPr>
            <a:r>
              <a:rPr lang="uk-UA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* Накопичення, пропаганда та впровадження передового педагогічного досвіду вчителів-новаторів.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214414" y="836712"/>
            <a:ext cx="628654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Шляхи формування   компетентності  й професійної майстерності  кожного вчителя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642445760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я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6502888"/>
              </p:ext>
            </p:extLst>
          </p:nvPr>
        </p:nvGraphicFramePr>
        <p:xfrm>
          <a:off x="683568" y="764704"/>
          <a:ext cx="7848872" cy="566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44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244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483">
                <a:tc>
                  <a:txBody>
                    <a:bodyPr/>
                    <a:lstStyle/>
                    <a:p>
                      <a:r>
                        <a:rPr lang="uk-UA" dirty="0" smtClean="0"/>
                        <a:t>Зроблено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Плануємо</a:t>
                      </a:r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75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uk-UA" baseline="0" dirty="0" smtClean="0"/>
                        <a:t>Організоване гаряче харчування</a:t>
                      </a:r>
                      <a:r>
                        <a:rPr lang="ru-RU" baseline="0" dirty="0" smtClean="0"/>
                        <a:t>;</a:t>
                      </a:r>
                      <a:endParaRPr lang="uk-UA" dirty="0" smtClean="0"/>
                    </a:p>
                    <a:p>
                      <a:pPr>
                        <a:buFontTx/>
                        <a:buChar char="-"/>
                      </a:pPr>
                      <a:r>
                        <a:rPr lang="uk-UA" baseline="0" dirty="0" smtClean="0"/>
                        <a:t>Замінено унітази </a:t>
                      </a:r>
                      <a:r>
                        <a:rPr lang="uk-UA" baseline="0" dirty="0" smtClean="0"/>
                        <a:t>у дошкільному відділенні «Веселка»;</a:t>
                      </a:r>
                      <a:endParaRPr lang="uk-UA" baseline="0" dirty="0" smtClean="0"/>
                    </a:p>
                    <a:p>
                      <a:pPr>
                        <a:buFontTx/>
                        <a:buChar char="-"/>
                      </a:pPr>
                      <a:r>
                        <a:rPr lang="uk-UA" baseline="0" dirty="0" smtClean="0"/>
                        <a:t>Організовано </a:t>
                      </a:r>
                      <a:r>
                        <a:rPr lang="uk-UA" baseline="0" dirty="0" err="1" smtClean="0"/>
                        <a:t>доїзд</a:t>
                      </a:r>
                      <a:r>
                        <a:rPr lang="uk-UA" baseline="0" dirty="0" smtClean="0"/>
                        <a:t> до школи автобусом «Школярик»;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uk-UA" baseline="0" dirty="0" smtClean="0"/>
                        <a:t>Пофарбовано підлогу у  всіх класних кімнатах і коридорі;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uk-UA" baseline="0" dirty="0" smtClean="0"/>
                        <a:t> Створено безпечний єдиний інформаційний простір;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uk-UA" baseline="0" dirty="0" smtClean="0"/>
                        <a:t>Облаштування дизайну шкільного подвір'я;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uk-UA" baseline="0" dirty="0" smtClean="0"/>
                        <a:t> Облаштовано спортивний майданчик. 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uk-UA" baseline="0" dirty="0" smtClean="0"/>
                        <a:t>-Забезпечено педпрацівників 6 </a:t>
                      </a:r>
                      <a:r>
                        <a:rPr lang="uk-UA" baseline="0" dirty="0" err="1" smtClean="0"/>
                        <a:t>хромбуками</a:t>
                      </a:r>
                      <a:endParaRPr lang="uk-UA" baseline="0" dirty="0" smtClean="0"/>
                    </a:p>
                    <a:p>
                      <a:pPr>
                        <a:buFontTx/>
                        <a:buNone/>
                      </a:pPr>
                      <a:r>
                        <a:rPr lang="uk-UA" baseline="0" dirty="0" smtClean="0"/>
                        <a:t>- Встановлено відео нагляд шкільного подвір'я 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uk-UA" baseline="0" dirty="0" smtClean="0"/>
                        <a:t>Заміна частина  електропроводки приміщень школи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lang="uk-UA" dirty="0" smtClean="0"/>
                        <a:t>Поновлення комп'ютерної  бази школи</a:t>
                      </a:r>
                      <a:r>
                        <a:rPr lang="uk-UA" baseline="0" dirty="0" smtClean="0"/>
                        <a:t>;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uk-UA" baseline="0" dirty="0" smtClean="0"/>
                        <a:t>Зміцнення фундаментів та реконструкція фасаду НВК;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uk-UA" baseline="0" dirty="0" smtClean="0"/>
                        <a:t>Капітальний ремонту  спортивної зали;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uk-UA" baseline="0" dirty="0" smtClean="0"/>
                        <a:t>Капітальний ремонт вхідного вестибюлю;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uk-UA" baseline="0" dirty="0" smtClean="0"/>
                        <a:t>Капітальний ремонт приміщень;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baseline="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0415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b="1" dirty="0"/>
              <a:t/>
            </a:r>
            <a:br>
              <a:rPr lang="uk-UA" b="1" dirty="0"/>
            </a:br>
            <a:endParaRPr lang="uk-UA" dirty="0"/>
          </a:p>
        </p:txBody>
      </p:sp>
      <p:graphicFrame>
        <p:nvGraphicFramePr>
          <p:cNvPr id="4" name="Місце для вмісту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9971147"/>
              </p:ext>
            </p:extLst>
          </p:nvPr>
        </p:nvGraphicFramePr>
        <p:xfrm>
          <a:off x="1073750" y="2564904"/>
          <a:ext cx="6391534" cy="388843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243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777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9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334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№ з/п</a:t>
                      </a:r>
                      <a:endParaRPr lang="uk-UA" sz="1100" dirty="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Категорія</a:t>
                      </a:r>
                      <a:endParaRPr lang="uk-UA" sz="110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Кількість учнів</a:t>
                      </a:r>
                      <a:endParaRPr lang="uk-UA" sz="110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8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1</a:t>
                      </a:r>
                      <a:endParaRPr lang="uk-UA" sz="1100" dirty="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Діти учасників АТО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Droid Sans Fallback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Calibri"/>
                          <a:ea typeface="Droid Sans Fallback"/>
                          <a:cs typeface="Times New Roman"/>
                        </a:rPr>
                        <a:t>7</a:t>
                      </a:r>
                      <a:endParaRPr lang="uk-UA" sz="1400" dirty="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48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2</a:t>
                      </a:r>
                      <a:endParaRPr lang="uk-UA" sz="110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effectLst/>
                          <a:latin typeface="Times New Roman" pitchFamily="18" charset="0"/>
                          <a:ea typeface="Droid Sans Fallback"/>
                          <a:cs typeface="Times New Roman" pitchFamily="18" charset="0"/>
                        </a:rPr>
                        <a:t>Діти, які навчаються </a:t>
                      </a:r>
                      <a:r>
                        <a:rPr lang="uk-UA" sz="1600" dirty="0" err="1" smtClean="0">
                          <a:effectLst/>
                          <a:latin typeface="Times New Roman" pitchFamily="18" charset="0"/>
                          <a:ea typeface="Droid Sans Fallback"/>
                          <a:cs typeface="Times New Roman" pitchFamily="18" charset="0"/>
                        </a:rPr>
                        <a:t>інклюзивно</a:t>
                      </a:r>
                      <a:endParaRPr lang="uk-UA" sz="1600" dirty="0">
                        <a:effectLst/>
                        <a:latin typeface="Times New Roman" pitchFamily="18" charset="0"/>
                        <a:ea typeface="Droid Sans Fallback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Calibri"/>
                          <a:ea typeface="Droid Sans Fallback"/>
                          <a:cs typeface="Times New Roman"/>
                        </a:rPr>
                        <a:t>2</a:t>
                      </a:r>
                      <a:endParaRPr lang="uk-UA" sz="1400" dirty="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35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3</a:t>
                      </a:r>
                      <a:endParaRPr lang="uk-UA" sz="1100" dirty="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Діти</a:t>
                      </a:r>
                      <a:r>
                        <a:rPr lang="uk-UA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-інваліди 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Droid Sans Fallback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Calibri"/>
                          <a:ea typeface="Droid Sans Fallback"/>
                          <a:cs typeface="Times New Roman"/>
                        </a:rPr>
                        <a:t>1</a:t>
                      </a:r>
                      <a:endParaRPr lang="uk-UA" sz="1100" dirty="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118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</a:rPr>
                        <a:t>4</a:t>
                      </a:r>
                      <a:r>
                        <a:rPr lang="uk-UA" sz="1400" baseline="0" dirty="0" smtClean="0">
                          <a:effectLst/>
                        </a:rPr>
                        <a:t> </a:t>
                      </a:r>
                      <a:endParaRPr lang="uk-UA" sz="1400" baseline="0" dirty="0" smtClean="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baseline="0" dirty="0" smtClean="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baseline="0" dirty="0" smtClean="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aseline="0" dirty="0" smtClean="0">
                          <a:effectLst/>
                          <a:latin typeface="Calibri"/>
                          <a:ea typeface="Droid Sans Fallback"/>
                          <a:cs typeface="Times New Roman"/>
                        </a:rPr>
                        <a:t>5 </a:t>
                      </a:r>
                      <a:endParaRPr lang="uk-UA" sz="1400" baseline="0" dirty="0" smtClean="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effectLst/>
                          <a:latin typeface="Times New Roman" panose="02020603050405020304" pitchFamily="18" charset="0"/>
                          <a:ea typeface="Droid Sans Fallback"/>
                          <a:cs typeface="Times New Roman" panose="02020603050405020304" pitchFamily="18" charset="0"/>
                        </a:rPr>
                        <a:t>Діти</a:t>
                      </a:r>
                      <a:r>
                        <a:rPr lang="uk-UA" sz="1600" baseline="0" dirty="0" smtClean="0">
                          <a:effectLst/>
                          <a:latin typeface="Times New Roman" panose="02020603050405020304" pitchFamily="18" charset="0"/>
                          <a:ea typeface="Droid Sans Fallback"/>
                          <a:cs typeface="Times New Roman" panose="02020603050405020304" pitchFamily="18" charset="0"/>
                        </a:rPr>
                        <a:t> з числа малозабезпечених сімей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aseline="0" dirty="0" smtClean="0">
                          <a:effectLst/>
                          <a:latin typeface="Times New Roman" panose="02020603050405020304" pitchFamily="18" charset="0"/>
                          <a:ea typeface="Droid Sans Fallback"/>
                          <a:cs typeface="Times New Roman" panose="02020603050405020304" pitchFamily="18" charset="0"/>
                        </a:rPr>
                        <a:t>Діти  числа ВПО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 smtClean="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Calibri"/>
                          <a:ea typeface="Droid Sans Fallback"/>
                          <a:cs typeface="Times New Roman"/>
                        </a:rPr>
                        <a:t>3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 smtClean="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Calibri"/>
                          <a:ea typeface="Droid Sans Fallback"/>
                          <a:cs typeface="Times New Roman"/>
                        </a:rPr>
                        <a:t>4</a:t>
                      </a:r>
                      <a:endParaRPr lang="uk-UA" sz="1100" dirty="0">
                        <a:effectLst/>
                        <a:latin typeface="Calibri"/>
                        <a:ea typeface="Droid Sans Fallback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073749" y="502896"/>
            <a:ext cx="6840760" cy="2128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Droid Sans Fallback"/>
                <a:cs typeface="Times New Roman" pitchFamily="18" charset="0"/>
              </a:rPr>
              <a:t>Інформація  Бартатівського НВК І-ІІ ст.</a:t>
            </a:r>
            <a:b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Droid Sans Fallback"/>
                <a:cs typeface="Times New Roman" pitchFamily="18" charset="0"/>
              </a:rPr>
            </a:b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Droid Sans Fallback"/>
                <a:cs typeface="Times New Roman" pitchFamily="18" charset="0"/>
              </a:rPr>
              <a:t>про безоплатне харчування учнів пільгових категорій</a:t>
            </a:r>
            <a:b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Droid Sans Fallback"/>
                <a:cs typeface="Times New Roman" pitchFamily="18" charset="0"/>
              </a:rPr>
            </a:b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Droid Sans Fallback"/>
                <a:cs typeface="Times New Roman" pitchFamily="18" charset="0"/>
              </a:rPr>
              <a:t>у навчальному закладі</a:t>
            </a:r>
            <a:endParaRPr kumimoji="0" lang="uk-UA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ambria" pitchFamily="18" charset="0"/>
              <a:ea typeface="Droid Sans Fallback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1586583"/>
              </p:ext>
            </p:extLst>
          </p:nvPr>
        </p:nvGraphicFramePr>
        <p:xfrm>
          <a:off x="7236229" y="5503025"/>
          <a:ext cx="208280" cy="365760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val="23588230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uk-UA" dirty="0" smtClean="0"/>
                        <a:t> </a:t>
                      </a:r>
                      <a:r>
                        <a:rPr lang="uk-UA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     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1190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0716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6347714" cy="731168"/>
          </a:xfrm>
        </p:spPr>
        <p:txBody>
          <a:bodyPr>
            <a:normAutofit fontScale="90000"/>
          </a:bodyPr>
          <a:lstStyle/>
          <a:p>
            <a:r>
              <a:rPr lang="uk-UA" dirty="0">
                <a:solidFill>
                  <a:srgbClr val="FF0000"/>
                </a:solidFill>
              </a:rPr>
              <a:t>Волонтерська </a:t>
            </a:r>
            <a:r>
              <a:rPr lang="uk-UA" dirty="0" smtClean="0">
                <a:solidFill>
                  <a:srgbClr val="FF0000"/>
                </a:solidFill>
              </a:rPr>
              <a:t>діяльність</a:t>
            </a:r>
            <a:br>
              <a:rPr lang="uk-UA" dirty="0" smtClean="0">
                <a:solidFill>
                  <a:srgbClr val="FF0000"/>
                </a:solidFill>
              </a:rPr>
            </a:br>
            <a:r>
              <a:rPr lang="uk-UA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 учасники освітнього  процесу брали активну участь у волонтерській діяльності.</a:t>
            </a:r>
            <a:br>
              <a:rPr lang="uk-UA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uk-UA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дітей </a:t>
            </a:r>
            <a:r>
              <a:rPr lang="uk-UA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числа ВПО було охоплено </a:t>
            </a:r>
            <a:r>
              <a:rPr lang="uk-UA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відвідуванням закладу освіти.</a:t>
            </a:r>
            <a:r>
              <a:rPr lang="uk-UA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Педагогічні </a:t>
            </a:r>
            <a:r>
              <a:rPr lang="uk-UA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працівники проводили пізнавальні заняття  з дітьми та дорослими.</a:t>
            </a:r>
            <a:r>
              <a:rPr lang="ru-RU" sz="1800" b="1" dirty="0">
                <a:solidFill>
                  <a:schemeClr val="tx1"/>
                </a:solidFill>
              </a:rPr>
              <a:t/>
            </a:r>
            <a:br>
              <a:rPr lang="ru-RU" sz="1800" b="1" dirty="0">
                <a:solidFill>
                  <a:schemeClr val="tx1"/>
                </a:solidFill>
              </a:rPr>
            </a:br>
            <a:r>
              <a:rPr lang="ru-RU" sz="1600" b="1" dirty="0" smtClean="0"/>
              <a:t/>
            </a:r>
            <a:br>
              <a:rPr lang="ru-RU" sz="1600" b="1" dirty="0" smtClean="0"/>
            </a:br>
            <a:endParaRPr lang="en-US" sz="1600" dirty="0">
              <a:solidFill>
                <a:schemeClr val="tx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708920"/>
            <a:ext cx="2865515" cy="216024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139" y="2492896"/>
            <a:ext cx="3100030" cy="208823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855948"/>
            <a:ext cx="2544657" cy="213285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395" y="3009265"/>
            <a:ext cx="2893469" cy="386919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076" y="4841776"/>
            <a:ext cx="6228184" cy="201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791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504056"/>
          </a:xfrm>
        </p:spPr>
        <p:txBody>
          <a:bodyPr>
            <a:normAutofit/>
          </a:bodyPr>
          <a:lstStyle/>
          <a:p>
            <a:r>
              <a:rPr lang="uk-UA" sz="2400" b="1" i="1" dirty="0" smtClean="0">
                <a:solidFill>
                  <a:srgbClr val="C00000"/>
                </a:solidFill>
              </a:rPr>
              <a:t>ПІЗНАВАЛЬНІ ПОЇЗДКИ ТА </a:t>
            </a:r>
            <a:r>
              <a:rPr lang="uk-UA" sz="2400" b="1" i="1" dirty="0">
                <a:solidFill>
                  <a:srgbClr val="C00000"/>
                </a:solidFill>
              </a:rPr>
              <a:t>ЕКСКУРСІЇ</a:t>
            </a:r>
            <a:endParaRPr lang="en-US" sz="2400" i="1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4467" y="116632"/>
            <a:ext cx="3581337" cy="374441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0688"/>
            <a:ext cx="5220072" cy="604867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4467" y="3877672"/>
            <a:ext cx="3581337" cy="2980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238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548680"/>
            <a:ext cx="4608512" cy="610340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0"/>
            <a:ext cx="4104456" cy="6606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120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332656"/>
            <a:ext cx="3672408" cy="482453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9556"/>
            <a:ext cx="4752528" cy="377948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73" y="3789040"/>
            <a:ext cx="5183507" cy="306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246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 txBox="1"/>
          <p:nvPr/>
        </p:nvSpPr>
        <p:spPr>
          <a:xfrm>
            <a:off x="741543" y="908720"/>
            <a:ext cx="7511184" cy="170332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indent="363538" algn="just"/>
            <a:r>
              <a:rPr lang="uk-UA" sz="6000" dirty="0"/>
              <a:t>Дякуємо за увагу!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916832"/>
            <a:ext cx="6912768" cy="4725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487547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2234</TotalTime>
  <Words>614</Words>
  <Application>Microsoft Office PowerPoint</Application>
  <PresentationFormat>Экран (4:3)</PresentationFormat>
  <Paragraphs>221</Paragraphs>
  <Slides>18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30" baseType="lpstr">
      <vt:lpstr>Arial</vt:lpstr>
      <vt:lpstr>Arial Black</vt:lpstr>
      <vt:lpstr>Bookman Old Style</vt:lpstr>
      <vt:lpstr>Calibri</vt:lpstr>
      <vt:lpstr>Cambria</vt:lpstr>
      <vt:lpstr>Droid Sans Fallback</vt:lpstr>
      <vt:lpstr>Symbol</vt:lpstr>
      <vt:lpstr>Times (T1) Roman</vt:lpstr>
      <vt:lpstr>Times New Roman</vt:lpstr>
      <vt:lpstr>Trebuchet MS</vt:lpstr>
      <vt:lpstr>Wingdings 3</vt:lpstr>
      <vt:lpstr>Аспект</vt:lpstr>
      <vt:lpstr>Презентация PowerPoint</vt:lpstr>
      <vt:lpstr>Презентация PowerPoint</vt:lpstr>
      <vt:lpstr>Презентация PowerPoint</vt:lpstr>
      <vt:lpstr>Мета стратегії розвитку </vt:lpstr>
      <vt:lpstr>Презентация PowerPoint</vt:lpstr>
      <vt:lpstr>Презентация PowerPoint</vt:lpstr>
      <vt:lpstr>Презентация PowerPoint</vt:lpstr>
      <vt:lpstr>УСПІШНІСТЬ</vt:lpstr>
      <vt:lpstr>Презентация PowerPoint</vt:lpstr>
      <vt:lpstr>Презентация PowerPoint</vt:lpstr>
      <vt:lpstr> </vt:lpstr>
      <vt:lpstr>Презентация PowerPoint</vt:lpstr>
      <vt:lpstr> </vt:lpstr>
      <vt:lpstr>Волонтерська діяльність Всі учасники освітнього  процесу брали активну участь у волонтерській діяльності. 4 дітей з числа ВПО було охоплено відвідуванням закладу освіти. Педагогічні працівники проводили пізнавальні заняття  з дітьми та дорослими.  </vt:lpstr>
      <vt:lpstr>ПІЗНАВАЛЬНІ ПОЇЗДКИ ТА ЕКСКУРСІЇ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Марічка</dc:creator>
  <cp:lastModifiedBy>Kateryna</cp:lastModifiedBy>
  <cp:revision>215</cp:revision>
  <cp:lastPrinted>2017-05-30T10:01:20Z</cp:lastPrinted>
  <dcterms:created xsi:type="dcterms:W3CDTF">2017-05-24T08:20:19Z</dcterms:created>
  <dcterms:modified xsi:type="dcterms:W3CDTF">2023-08-07T19:05:21Z</dcterms:modified>
</cp:coreProperties>
</file>